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6"/>
  </p:handoutMasterIdLst>
  <p:sldIdLst>
    <p:sldId id="256" r:id="rId2"/>
    <p:sldId id="265" r:id="rId3"/>
    <p:sldId id="257" r:id="rId4"/>
    <p:sldId id="268" r:id="rId5"/>
    <p:sldId id="267" r:id="rId6"/>
    <p:sldId id="270" r:id="rId7"/>
    <p:sldId id="261" r:id="rId8"/>
    <p:sldId id="274" r:id="rId9"/>
    <p:sldId id="262" r:id="rId10"/>
    <p:sldId id="264" r:id="rId11"/>
    <p:sldId id="272" r:id="rId12"/>
    <p:sldId id="275" r:id="rId13"/>
    <p:sldId id="276" r:id="rId14"/>
    <p:sldId id="277" r:id="rId15"/>
    <p:sldId id="278" r:id="rId16"/>
    <p:sldId id="279" r:id="rId17"/>
    <p:sldId id="280" r:id="rId18"/>
    <p:sldId id="282" r:id="rId19"/>
    <p:sldId id="281" r:id="rId20"/>
    <p:sldId id="287" r:id="rId21"/>
    <p:sldId id="285" r:id="rId22"/>
    <p:sldId id="283" r:id="rId23"/>
    <p:sldId id="289" r:id="rId24"/>
    <p:sldId id="290" r:id="rId25"/>
  </p:sldIdLst>
  <p:sldSz cx="12192000" cy="6858000"/>
  <p:notesSz cx="9866313" cy="67357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3" d="100"/>
          <a:sy n="83" d="100"/>
        </p:scale>
        <p:origin x="-22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5588628" y="0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0981F-308C-4BAE-AA7D-94EB6C5FF18C}" type="datetimeFigureOut">
              <a:rPr lang="el-GR" smtClean="0"/>
              <a:t>13/06/2017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639780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5588628" y="6397806"/>
            <a:ext cx="4275402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A2469-30BF-4148-A034-12C3181E88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59947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9E5F-BD2E-47FC-9D8C-66BEB643F2A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1A8-2269-4812-B7F0-D13F39CA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82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9E5F-BD2E-47FC-9D8C-66BEB643F2A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1A8-2269-4812-B7F0-D13F39CA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61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9E5F-BD2E-47FC-9D8C-66BEB643F2A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1A8-2269-4812-B7F0-D13F39CA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35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043646" y="365125"/>
            <a:ext cx="8310154" cy="1325563"/>
          </a:xfrm>
          <a:solidFill>
            <a:schemeClr val="bg1"/>
          </a:solidFill>
        </p:spPr>
        <p:txBody>
          <a:bodyPr/>
          <a:lstStyle>
            <a:lvl1pPr>
              <a:defRPr b="1">
                <a:solidFill>
                  <a:srgbClr val="FF000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l-GR" dirty="0"/>
              <a:t>Στυλ κύριου τίτλου</a:t>
            </a:r>
            <a:endParaRPr lang="en-US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043646" y="1825625"/>
            <a:ext cx="8310154" cy="4351338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  <a:endParaRPr lang="en-US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9E5F-BD2E-47FC-9D8C-66BEB643F2A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1A8-2269-4812-B7F0-D13F39CA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2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9E5F-BD2E-47FC-9D8C-66BEB643F2A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1A8-2269-4812-B7F0-D13F39CA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25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9E5F-BD2E-47FC-9D8C-66BEB643F2A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1A8-2269-4812-B7F0-D13F39CA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00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9E5F-BD2E-47FC-9D8C-66BEB643F2A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1A8-2269-4812-B7F0-D13F39CA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54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9E5F-BD2E-47FC-9D8C-66BEB643F2A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1A8-2269-4812-B7F0-D13F39CA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72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9E5F-BD2E-47FC-9D8C-66BEB643F2A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1A8-2269-4812-B7F0-D13F39CA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39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9E5F-BD2E-47FC-9D8C-66BEB643F2A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1A8-2269-4812-B7F0-D13F39CA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05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9E5F-BD2E-47FC-9D8C-66BEB643F2A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F41A8-2269-4812-B7F0-D13F39CA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02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E9E5F-BD2E-47FC-9D8C-66BEB643F2AD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F41A8-2269-4812-B7F0-D13F39CAF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8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Εικόνα 4" descr="Εικόνα που περιέχει δέντρο, νερό, υπαίθριος, χλόη&#10;&#10;Η περιγραφή δημιουργήθηκε με πολύ υψηλή αξιοπιστία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7"/>
          <a:stretch/>
        </p:blipFill>
        <p:spPr>
          <a:xfrm>
            <a:off x="20" y="10"/>
            <a:ext cx="12191980" cy="685798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Down Arrow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028700" y="190501"/>
            <a:ext cx="2886075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l-GR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25 Χρόνια</a:t>
            </a:r>
            <a:r>
              <a:rPr lang="en-US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ΒΙΚΟΣ Α.Ε. </a:t>
            </a: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/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7" name="Picture 2" descr="Αποτέλεσμα εικόνας για βικος log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419501"/>
            <a:ext cx="3291639" cy="189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979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χλόη, βουνό, υπαίθριος, ουρανός&#10;&#10;Η περιγραφή δημιουργήθηκε με πολύ υψηλή αξιοπιστία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2" b="9418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cxnSp>
        <p:nvCxnSpPr>
          <p:cNvPr id="15" name="Straight Connector 1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552650" y="4969657"/>
            <a:ext cx="7834193" cy="1264588"/>
          </a:xfrm>
        </p:spPr>
        <p:txBody>
          <a:bodyPr anchor="ctr">
            <a:normAutofit fontScale="90000"/>
          </a:bodyPr>
          <a:lstStyle/>
          <a:p>
            <a:pPr marL="162900" algn="l">
              <a:lnSpc>
                <a:spcPct val="70000"/>
              </a:lnSpc>
            </a:pPr>
            <a:r>
              <a:rPr lang="en-US" sz="1500" b="1" dirty="0">
                <a:latin typeface="Century Gothic" panose="020B0502020202020204" pitchFamily="34" charset="0"/>
              </a:rPr>
              <a:t/>
            </a:r>
            <a:br>
              <a:rPr lang="en-US" sz="1500" b="1" dirty="0">
                <a:latin typeface="Century Gothic" panose="020B0502020202020204" pitchFamily="34" charset="0"/>
              </a:rPr>
            </a:br>
            <a:r>
              <a:rPr lang="en-US" sz="1500" b="1" dirty="0">
                <a:latin typeface="Century Gothic" panose="020B0502020202020204" pitchFamily="34" charset="0"/>
              </a:rPr>
              <a:t/>
            </a:r>
            <a:br>
              <a:rPr lang="en-US" sz="1500" b="1" dirty="0">
                <a:latin typeface="Century Gothic" panose="020B0502020202020204" pitchFamily="34" charset="0"/>
              </a:rPr>
            </a:br>
            <a:r>
              <a:rPr lang="en-US" sz="1800" b="1" dirty="0">
                <a:latin typeface="Century Gothic" panose="020B0502020202020204" pitchFamily="34" charset="0"/>
              </a:rPr>
              <a:t/>
            </a:r>
            <a:br>
              <a:rPr lang="en-US" sz="1800" b="1" dirty="0">
                <a:latin typeface="Century Gothic" panose="020B0502020202020204" pitchFamily="34" charset="0"/>
              </a:rPr>
            </a:br>
            <a:r>
              <a:rPr lang="en-US" sz="1800" b="1" dirty="0">
                <a:latin typeface="Century Gothic" panose="020B0502020202020204" pitchFamily="34" charset="0"/>
              </a:rPr>
              <a:t/>
            </a:r>
            <a:br>
              <a:rPr lang="en-US" sz="1800" b="1" dirty="0">
                <a:latin typeface="Century Gothic" panose="020B0502020202020204" pitchFamily="34" charset="0"/>
              </a:rPr>
            </a:br>
            <a:r>
              <a:rPr lang="el-GR" sz="2700" dirty="0">
                <a:latin typeface="Century Gothic" panose="020B0502020202020204" pitchFamily="34" charset="0"/>
              </a:rPr>
              <a:t>Υλοποιείται η επένδυση κατασκευής νέου εργοστασίου στο Καλπάκι Ιωαννίνων για την παραγωγή νερών και αναψυκτικών</a:t>
            </a:r>
            <a:br>
              <a:rPr lang="el-GR" sz="2700" dirty="0">
                <a:latin typeface="Century Gothic" panose="020B0502020202020204" pitchFamily="34" charset="0"/>
              </a:rPr>
            </a:br>
            <a:r>
              <a:rPr lang="en-US" sz="2700" dirty="0">
                <a:latin typeface="Century Gothic" panose="020B0502020202020204" pitchFamily="34" charset="0"/>
              </a:rPr>
              <a:t/>
            </a:r>
            <a:br>
              <a:rPr lang="en-US" sz="2700" dirty="0">
                <a:latin typeface="Century Gothic" panose="020B0502020202020204" pitchFamily="34" charset="0"/>
              </a:rPr>
            </a:br>
            <a:r>
              <a:rPr lang="el-GR" sz="2700" dirty="0">
                <a:latin typeface="Century Gothic" panose="020B0502020202020204" pitchFamily="34" charset="0"/>
              </a:rPr>
              <a:t>Συνολικό ύψος επενδύσεων: €12,7 εκ </a:t>
            </a:r>
            <a:r>
              <a:rPr lang="en-US" sz="1500" dirty="0"/>
              <a:t/>
            </a:r>
            <a:br>
              <a:rPr lang="en-US" sz="1500" dirty="0"/>
            </a:br>
            <a:r>
              <a:rPr lang="en-US" sz="1500" dirty="0"/>
              <a:t/>
            </a:r>
            <a:br>
              <a:rPr lang="en-US" sz="1500" dirty="0"/>
            </a:br>
            <a:endParaRPr lang="en-US" sz="15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8499107" y="5091763"/>
            <a:ext cx="2974207" cy="1264587"/>
          </a:xfrm>
        </p:spPr>
        <p:txBody>
          <a:bodyPr anchor="ctr">
            <a:normAutofit/>
          </a:bodyPr>
          <a:lstStyle/>
          <a:p>
            <a:pPr algn="l">
              <a:lnSpc>
                <a:spcPct val="70000"/>
              </a:lnSpc>
            </a:pPr>
            <a:r>
              <a:rPr lang="en-US" sz="1400" b="1" dirty="0">
                <a:solidFill>
                  <a:prstClr val="white"/>
                </a:solidFill>
                <a:latin typeface="Century Gothic" panose="020B0502020202020204" pitchFamily="34" charset="0"/>
                <a:ea typeface="+mj-ea"/>
                <a:cs typeface="+mj-cs"/>
              </a:rPr>
              <a:t/>
            </a:r>
            <a:br>
              <a:rPr lang="en-US" sz="1400" b="1" dirty="0">
                <a:solidFill>
                  <a:prstClr val="white"/>
                </a:solidFill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el-GR" sz="3200" b="1" dirty="0">
                <a:solidFill>
                  <a:prstClr val="white"/>
                </a:solidFill>
                <a:latin typeface="Century Gothic" panose="020B0502020202020204" pitchFamily="34" charset="0"/>
                <a:ea typeface="+mj-ea"/>
                <a:cs typeface="+mj-cs"/>
              </a:rPr>
              <a:t>2005</a:t>
            </a:r>
            <a:endParaRPr lang="el-GR" sz="1000" dirty="0"/>
          </a:p>
        </p:txBody>
      </p:sp>
    </p:spTree>
    <p:extLst>
      <p:ext uri="{BB962C8B-B14F-4D97-AF65-F5344CB8AC3E}">
        <p14:creationId xmlns:p14="http://schemas.microsoft.com/office/powerpoint/2010/main" val="2481114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688"/>
          <a:stretch/>
        </p:blipFill>
        <p:spPr>
          <a:xfrm>
            <a:off x="487992" y="2317099"/>
            <a:ext cx="6705980" cy="3066579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827399" y="544546"/>
            <a:ext cx="3731174" cy="557445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70000"/>
              </a:lnSpc>
            </a:pPr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2006</a:t>
            </a:r>
            <a:r>
              <a:rPr lang="en-US" sz="3100" kern="1200" dirty="0">
                <a:solidFill>
                  <a:srgbClr val="FF0000"/>
                </a:solidFill>
                <a:latin typeface="Century Gothic" panose="020B0502020202020204" pitchFamily="34" charset="0"/>
              </a:rPr>
              <a:t/>
            </a:r>
            <a:br>
              <a:rPr lang="en-US" sz="3100" kern="1200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US" sz="3100" kern="1200" dirty="0">
                <a:solidFill>
                  <a:srgbClr val="FF0000"/>
                </a:solidFill>
                <a:latin typeface="Century Gothic" panose="020B0502020202020204" pitchFamily="34" charset="0"/>
              </a:rPr>
              <a:t/>
            </a:r>
            <a:br>
              <a:rPr lang="en-US" sz="3100" kern="1200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US" sz="3100" b="1" kern="1200" dirty="0">
                <a:solidFill>
                  <a:srgbClr val="FF0000"/>
                </a:solidFill>
                <a:latin typeface="Century Gothic" panose="020B0502020202020204" pitchFamily="34" charset="0"/>
              </a:rPr>
              <a:t>Κα</a:t>
            </a:r>
            <a:r>
              <a:rPr lang="en-US" sz="3100" b="1" kern="12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τοχύρωση</a:t>
            </a:r>
            <a:r>
              <a:rPr lang="en-US" sz="3100" b="1" kern="12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3100" b="1" kern="12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της</a:t>
            </a:r>
            <a:r>
              <a:rPr lang="en-US" sz="3100" b="1" kern="1200" dirty="0">
                <a:solidFill>
                  <a:srgbClr val="FF0000"/>
                </a:solidFill>
                <a:latin typeface="Century Gothic" panose="020B0502020202020204" pitchFamily="34" charset="0"/>
              </a:rPr>
              <a:t> π</a:t>
            </a:r>
            <a:r>
              <a:rPr lang="en-US" sz="3100" b="1" kern="12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ρωτιάς</a:t>
            </a:r>
            <a:r>
              <a:rPr lang="en-US" sz="3100" b="1" kern="12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3100" b="1" kern="12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στο</a:t>
            </a:r>
            <a:r>
              <a:rPr lang="en-US" sz="3100" b="1" kern="1200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3100" b="1" kern="12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εμφι</a:t>
            </a:r>
            <a:r>
              <a:rPr lang="en-US" sz="3100" b="1" kern="1200" dirty="0">
                <a:solidFill>
                  <a:srgbClr val="FF0000"/>
                </a:solidFill>
                <a:latin typeface="Century Gothic" panose="020B0502020202020204" pitchFamily="34" charset="0"/>
              </a:rPr>
              <a:t>αλωμένο νερό </a:t>
            </a:r>
            <a:r>
              <a:rPr lang="en-US" sz="3100" kern="1200" dirty="0">
                <a:solidFill>
                  <a:srgbClr val="FF0000"/>
                </a:solidFill>
                <a:latin typeface="Century Gothic" panose="020B0502020202020204" pitchFamily="34" charset="0"/>
              </a:rPr>
              <a:t/>
            </a:r>
            <a:br>
              <a:rPr lang="en-US" sz="3100" kern="1200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US" sz="3100" kern="1200" dirty="0">
                <a:latin typeface="Century Gothic" panose="020B0502020202020204" pitchFamily="34" charset="0"/>
              </a:rPr>
              <a:t/>
            </a:r>
            <a:br>
              <a:rPr lang="en-US" sz="3100" kern="1200" dirty="0">
                <a:latin typeface="Century Gothic" panose="020B0502020202020204" pitchFamily="34" charset="0"/>
              </a:rPr>
            </a:br>
            <a:r>
              <a:rPr lang="en-US" sz="3100" kern="1200" dirty="0">
                <a:latin typeface="Century Gothic" panose="020B0502020202020204" pitchFamily="34" charset="0"/>
              </a:rPr>
              <a:t/>
            </a:r>
            <a:br>
              <a:rPr lang="en-US" sz="3100" kern="1200" dirty="0">
                <a:latin typeface="Century Gothic" panose="020B0502020202020204" pitchFamily="34" charset="0"/>
              </a:rPr>
            </a:br>
            <a:r>
              <a:rPr lang="en-US" sz="3100" kern="1200" dirty="0">
                <a:latin typeface="Century Gothic" panose="020B0502020202020204" pitchFamily="34" charset="0"/>
              </a:rPr>
              <a:t>Το Φυσικό - Μεταλλικό Νερό «Βίκος» κατακτά την 1η θέσης, με μερίδιο αγοράς 20% παραμένοντας Νο1 μέχρι και σήμερα</a:t>
            </a:r>
            <a: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02445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Σχετική εικόνα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540"/>
          <a:stretch/>
        </p:blipFill>
        <p:spPr bwMode="auto">
          <a:xfrm>
            <a:off x="1" y="10"/>
            <a:ext cx="465429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4654297" y="-247640"/>
            <a:ext cx="6274590" cy="4018341"/>
          </a:xfrm>
          <a:noFill/>
        </p:spPr>
        <p:txBody>
          <a:bodyPr>
            <a:normAutofit/>
          </a:bodyPr>
          <a:lstStyle/>
          <a:p>
            <a:pPr algn="l"/>
            <a:r>
              <a:rPr lang="el-GR" sz="5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2007-2008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4455215" y="2179612"/>
            <a:ext cx="7039554" cy="3677478"/>
          </a:xfrm>
          <a:noFill/>
        </p:spPr>
        <p:txBody>
          <a:bodyPr>
            <a:noAutofit/>
          </a:bodyPr>
          <a:lstStyle/>
          <a:p>
            <a:pPr marL="342900" indent="-342900" algn="l">
              <a:lnSpc>
                <a:spcPct val="70000"/>
              </a:lnSpc>
              <a:buFont typeface="Arial" panose="020B0604020202020204" pitchFamily="34" charset="0"/>
              <a:buChar char="•"/>
            </a:pPr>
            <a:endParaRPr lang="en-US" sz="1800" dirty="0">
              <a:latin typeface="Century Gothic" panose="020B0502020202020204" pitchFamily="34" charset="0"/>
            </a:endParaRPr>
          </a:p>
          <a:p>
            <a:pPr marL="342900" indent="-342900" algn="l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l-GR" dirty="0">
                <a:latin typeface="Century Gothic" panose="020B0502020202020204" pitchFamily="34" charset="0"/>
              </a:rPr>
              <a:t>Σχεδιάζονται οι νέες μεγάλες φιάλες 5L και 10L, από υγιεινό υλικό ΡΕΤ, για χρήση σε </a:t>
            </a:r>
            <a:r>
              <a:rPr lang="el-GR" dirty="0" err="1">
                <a:latin typeface="Century Gothic" panose="020B0502020202020204" pitchFamily="34" charset="0"/>
              </a:rPr>
              <a:t>ψύκτες</a:t>
            </a:r>
            <a:endParaRPr lang="el-GR" dirty="0">
              <a:latin typeface="Century Gothic" panose="020B0502020202020204" pitchFamily="34" charset="0"/>
            </a:endParaRPr>
          </a:p>
          <a:p>
            <a:pPr marL="342900" indent="-342900" algn="l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l-GR" dirty="0">
                <a:latin typeface="Century Gothic" panose="020B0502020202020204" pitchFamily="34" charset="0"/>
              </a:rPr>
              <a:t>Ολοκληρώνεται η εγκατάσταση 6ης πλήρους γραμμής παραγωγής στο εργοστάσιο της Περιβλέπτου </a:t>
            </a:r>
          </a:p>
          <a:p>
            <a:pPr marL="342900" indent="-342900" algn="l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l-GR" dirty="0">
                <a:latin typeface="Century Gothic" panose="020B0502020202020204" pitchFamily="34" charset="0"/>
              </a:rPr>
              <a:t>Εγκαθίσταται η 2</a:t>
            </a:r>
            <a:r>
              <a:rPr lang="el-GR" baseline="30000" dirty="0">
                <a:latin typeface="Century Gothic" panose="020B0502020202020204" pitchFamily="34" charset="0"/>
              </a:rPr>
              <a:t>η</a:t>
            </a:r>
            <a:r>
              <a:rPr lang="el-GR" dirty="0">
                <a:latin typeface="Century Gothic" panose="020B0502020202020204" pitchFamily="34" charset="0"/>
              </a:rPr>
              <a:t> πλήρης γραμμή παραγωγής για εμφιάλωση νερού στο εργοστάσιο </a:t>
            </a:r>
            <a:r>
              <a:rPr lang="el-GR" dirty="0" err="1">
                <a:latin typeface="Century Gothic" panose="020B0502020202020204" pitchFamily="34" charset="0"/>
              </a:rPr>
              <a:t>Καλπακίου</a:t>
            </a:r>
            <a:endParaRPr lang="el-GR" dirty="0">
              <a:latin typeface="Century Gothic" panose="020B0502020202020204" pitchFamily="34" charset="0"/>
            </a:endParaRPr>
          </a:p>
          <a:p>
            <a:pPr marL="342900" indent="-342900" algn="l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l-GR" dirty="0">
                <a:latin typeface="Century Gothic" panose="020B0502020202020204" pitchFamily="34" charset="0"/>
              </a:rPr>
              <a:t>Τοποθετείται η 10η μηχανή παραγωγής </a:t>
            </a:r>
            <a:r>
              <a:rPr lang="el-GR" dirty="0" err="1">
                <a:latin typeface="Century Gothic" panose="020B0502020202020204" pitchFamily="34" charset="0"/>
              </a:rPr>
              <a:t>preforms</a:t>
            </a:r>
            <a:r>
              <a:rPr lang="el-GR" dirty="0">
                <a:latin typeface="Century Gothic" panose="020B0502020202020204" pitchFamily="34" charset="0"/>
              </a:rPr>
              <a:t> και 2 μηχανές παραγωγής πωμάτων στην </a:t>
            </a:r>
            <a:r>
              <a:rPr lang="en-US" dirty="0">
                <a:latin typeface="Century Gothic" panose="020B0502020202020204" pitchFamily="34" charset="0"/>
              </a:rPr>
              <a:t>PETCOM</a:t>
            </a:r>
          </a:p>
          <a:p>
            <a:pPr marL="342900" indent="-342900" algn="l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l-GR" dirty="0">
                <a:latin typeface="Century Gothic" panose="020B0502020202020204" pitchFamily="34" charset="0"/>
              </a:rPr>
              <a:t>Συνολικές επενδύσεις διετίας: €21 εκ. 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628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Αποτέλεσμα εικόνας για βικο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69190" y="1744272"/>
            <a:ext cx="7535749" cy="405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74237" y="4814673"/>
            <a:ext cx="3657600" cy="112170"/>
          </a:xfrm>
        </p:spPr>
        <p:txBody>
          <a:bodyPr>
            <a:normAutofit fontScale="90000"/>
          </a:bodyPr>
          <a:lstStyle/>
          <a:p>
            <a:r>
              <a:rPr lang="el-GR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2009-2010</a:t>
            </a:r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805549" y="4178573"/>
            <a:ext cx="3526288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Εγκαθίσταται η 7η πλήρης γραμμή παραγωγής στο εργοστάσιο της Περιβλέπτου 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70000"/>
              </a:lnSpc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Τοποθετείται η 11η μηχανή παραγωγής </a:t>
            </a:r>
            <a:r>
              <a:rPr lang="el-GR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preforms</a:t>
            </a: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 και 1 μηχανή παραγωγής πωμάτων στην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PETCOM</a:t>
            </a:r>
          </a:p>
          <a:p>
            <a:pPr marL="342900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70000"/>
              </a:lnSpc>
            </a:pPr>
            <a:r>
              <a:rPr lang="el-GR" dirty="0">
                <a:solidFill>
                  <a:schemeClr val="bg1"/>
                </a:solidFill>
                <a:latin typeface="Century Gothic" panose="020B0502020202020204" pitchFamily="34" charset="0"/>
              </a:rPr>
              <a:t>Συνολικές επενδύσεις €11 εκ</a:t>
            </a:r>
            <a:r>
              <a:rPr lang="el-GR" dirty="0">
                <a:solidFill>
                  <a:srgbClr val="DE8981"/>
                </a:solidFill>
                <a:latin typeface="Century Gothic" panose="020B0502020202020204" pitchFamily="34" charset="0"/>
              </a:rPr>
              <a:t>. </a:t>
            </a:r>
            <a:endParaRPr lang="en-US" dirty="0">
              <a:solidFill>
                <a:srgbClr val="DE898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913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2" name="Picture 8" descr="Αποτέλεσμα εικόνας για vikos cool t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040" y="593745"/>
            <a:ext cx="3425609" cy="342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Αποτέλεσμα εικόνας για vikos cool t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5729" y="589887"/>
            <a:ext cx="3433324" cy="343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Straight Connector 8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129685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Αποτέλεσμα εικόνας για cool t viko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016"/>
          <a:stretch/>
        </p:blipFill>
        <p:spPr bwMode="auto">
          <a:xfrm>
            <a:off x="8449725" y="-177421"/>
            <a:ext cx="3423916" cy="422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532464" y="5214395"/>
            <a:ext cx="11139854" cy="782777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l-GR" sz="3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201</a:t>
            </a:r>
            <a:r>
              <a:rPr lang="en-US" sz="3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r>
              <a:rPr lang="el-GR" sz="31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l-GR" sz="31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l-GR" sz="31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l-GR" sz="31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l-GR" sz="3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Βίκος </a:t>
            </a:r>
            <a:r>
              <a:rPr lang="en-US" sz="31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Cool-Tea</a:t>
            </a:r>
            <a:r>
              <a:rPr lang="en-US" sz="1400" dirty="0">
                <a:solidFill>
                  <a:schemeClr val="bg1"/>
                </a:solidFill>
              </a:rPr>
              <a:t/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/>
            </a:r>
            <a:br>
              <a:rPr lang="en-US" sz="1400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407601" y="5900000"/>
            <a:ext cx="9144000" cy="420001"/>
          </a:xfrm>
        </p:spPr>
        <p:txBody>
          <a:bodyPr>
            <a:normAutofit/>
          </a:bodyPr>
          <a:lstStyle/>
          <a:p>
            <a:r>
              <a:rPr lang="el-G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Παρουσίαση της σειράς κρύου τσαγιού Βίκος </a:t>
            </a: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Cool-Tea</a:t>
            </a:r>
          </a:p>
        </p:txBody>
      </p:sp>
    </p:spTree>
    <p:extLst>
      <p:ext uri="{BB962C8B-B14F-4D97-AF65-F5344CB8AC3E}">
        <p14:creationId xmlns:p14="http://schemas.microsoft.com/office/powerpoint/2010/main" val="158911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 descr="Εικόνα που περιέχει μπουκάλι, φαγητό, εσωτερικό&#10;&#10;Η περιγραφή δημιουργήθηκε με πολύ υψηλή αξιοπιστία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2269716"/>
            <a:ext cx="6553545" cy="2326509"/>
          </a:xfrm>
          <a:prstGeom prst="rect">
            <a:avLst/>
          </a:prstGeom>
        </p:spPr>
      </p:pic>
      <p:sp>
        <p:nvSpPr>
          <p:cNvPr id="99" name="Rectangle 9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74237" y="1282922"/>
            <a:ext cx="3657600" cy="2887579"/>
          </a:xfrm>
        </p:spPr>
        <p:txBody>
          <a:bodyPr>
            <a:normAutofit fontScale="90000"/>
          </a:bodyPr>
          <a:lstStyle/>
          <a:p>
            <a:pPr>
              <a:lnSpc>
                <a:spcPct val="70000"/>
              </a:lnSpc>
            </a:pPr>
            <a:r>
              <a:rPr lang="el-GR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2014</a:t>
            </a:r>
            <a:r>
              <a:rPr lang="el-GR" sz="2600" dirty="0">
                <a:solidFill>
                  <a:schemeClr val="bg1"/>
                </a:solidFill>
              </a:rPr>
              <a:t/>
            </a:r>
            <a:br>
              <a:rPr lang="el-GR" sz="2600" dirty="0">
                <a:solidFill>
                  <a:schemeClr val="bg1"/>
                </a:solidFill>
              </a:rPr>
            </a:br>
            <a:r>
              <a:rPr lang="el-GR" sz="2600" dirty="0">
                <a:solidFill>
                  <a:schemeClr val="bg1"/>
                </a:solidFill>
              </a:rPr>
              <a:t/>
            </a:r>
            <a:br>
              <a:rPr lang="el-GR" sz="2600" dirty="0">
                <a:solidFill>
                  <a:schemeClr val="bg1"/>
                </a:solidFill>
              </a:rPr>
            </a:br>
            <a:r>
              <a:rPr lang="el-GR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Φυσικά Μεταλλικά Αναψυκτικά Βίκος </a:t>
            </a:r>
            <a:r>
              <a:rPr lang="en-US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US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US" sz="26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l-GR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Δημιουργία νέας κατηγορίας στο ελληνικό αναψυκτικό</a:t>
            </a:r>
            <a: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2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725332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l-G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Λανσάρισμα στην ελληνική αγορά των Φυσικών Μεταλλικών Αναψυκτικών «Βίκος» σε 8 γεύσεις, με βασικό συστατικό το φυσικό μεταλλικό νερό και χυμούς από φρούτα ελληνικής παραγωγής</a:t>
            </a:r>
          </a:p>
          <a:p>
            <a:pPr marL="342900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FD3D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84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Αποτέλεσμα εικόνας για vikos european champions awar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8186" y="3033076"/>
            <a:ext cx="3633814" cy="238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Αποτέλεσμα εικόνας για itqi 2015 brussel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12753" y="555714"/>
            <a:ext cx="2921240" cy="292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 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Freeform 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91180" y="5191605"/>
            <a:ext cx="4948428" cy="1934892"/>
          </a:xfrm>
        </p:spPr>
        <p:txBody>
          <a:bodyPr anchor="t">
            <a:normAutofit fontScale="90000"/>
          </a:bodyPr>
          <a:lstStyle/>
          <a:p>
            <a:pPr algn="l">
              <a:lnSpc>
                <a:spcPct val="70000"/>
              </a:lnSpc>
            </a:pPr>
            <a:r>
              <a:rPr lang="el-GR" sz="3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201</a:t>
            </a:r>
            <a:r>
              <a:rPr lang="en-US" sz="3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4-2016</a:t>
            </a:r>
            <a:r>
              <a:rPr lang="el-GR" sz="3800" dirty="0">
                <a:solidFill>
                  <a:schemeClr val="bg1"/>
                </a:solidFill>
              </a:rPr>
              <a:t/>
            </a:r>
            <a:br>
              <a:rPr lang="el-GR" sz="3800" dirty="0">
                <a:solidFill>
                  <a:schemeClr val="bg1"/>
                </a:solidFill>
              </a:rPr>
            </a:br>
            <a:r>
              <a:rPr lang="el-GR" sz="3800" dirty="0">
                <a:solidFill>
                  <a:schemeClr val="bg1"/>
                </a:solidFill>
              </a:rPr>
              <a:t/>
            </a:r>
            <a:br>
              <a:rPr lang="el-GR" sz="3800" dirty="0">
                <a:solidFill>
                  <a:schemeClr val="bg1"/>
                </a:solidFill>
              </a:rPr>
            </a:br>
            <a:r>
              <a:rPr lang="el-GR" sz="3800" dirty="0">
                <a:solidFill>
                  <a:schemeClr val="bg1"/>
                </a:solidFill>
                <a:latin typeface="Century Gothic" panose="020B0502020202020204" pitchFamily="34" charset="0"/>
              </a:rPr>
              <a:t>Διεθνής καταξίωση</a:t>
            </a:r>
            <a:r>
              <a:rPr lang="en-US" sz="3800" dirty="0">
                <a:solidFill>
                  <a:schemeClr val="bg1"/>
                </a:solidFill>
              </a:rPr>
              <a:t/>
            </a:r>
            <a:br>
              <a:rPr lang="en-US" sz="3800" dirty="0">
                <a:solidFill>
                  <a:schemeClr val="bg1"/>
                </a:solidFill>
              </a:rPr>
            </a:br>
            <a:r>
              <a:rPr lang="en-US" sz="3800" dirty="0">
                <a:solidFill>
                  <a:schemeClr val="bg1"/>
                </a:solidFill>
              </a:rPr>
              <a:t/>
            </a:r>
            <a:br>
              <a:rPr lang="en-US" sz="3800" dirty="0">
                <a:solidFill>
                  <a:schemeClr val="bg1"/>
                </a:solidFill>
              </a:rPr>
            </a:br>
            <a:endParaRPr lang="en-US" sz="3800" dirty="0">
              <a:solidFill>
                <a:schemeClr val="bg1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482633" y="584886"/>
            <a:ext cx="4747094" cy="4236720"/>
          </a:xfrm>
        </p:spPr>
        <p:txBody>
          <a:bodyPr anchor="b">
            <a:normAutofit/>
          </a:bodyPr>
          <a:lstStyle/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Το Φυσικό Μεταλλικό Νερό «Βίκος®», αποσπά την ανώτερη διάκριση τριών αστεριών «</a:t>
            </a:r>
            <a:r>
              <a:rPr lang="el-GR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Superior</a:t>
            </a:r>
            <a:r>
              <a:rPr lang="el-GR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l-GR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Taste</a:t>
            </a:r>
            <a:r>
              <a:rPr lang="el-GR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l-GR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Award</a:t>
            </a:r>
            <a:r>
              <a:rPr lang="el-GR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» από το Διεθνές Ινστιτούτο Γεύσης και Ποιότητας –</a:t>
            </a:r>
            <a:r>
              <a:rPr lang="el-GR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iTQi</a:t>
            </a:r>
            <a:endParaRPr lang="el-GR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l-GR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Γι</a:t>
            </a: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α τέταρτη συνεχόμενη χρονιά</a:t>
            </a:r>
            <a:r>
              <a:rPr lang="el-GR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, η Βίκος διακρίνεται ως </a:t>
            </a: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«National Champion» </a:t>
            </a:r>
            <a:r>
              <a:rPr lang="en-US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στο</a:t>
            </a: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θεσμό</a:t>
            </a: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των</a:t>
            </a:r>
            <a:r>
              <a:rPr lang="el-GR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European Business Awards </a:t>
            </a:r>
            <a:r>
              <a:rPr lang="en-US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στην</a:t>
            </a: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κα</a:t>
            </a:r>
            <a:r>
              <a:rPr lang="en-US" sz="1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τηγορί</a:t>
            </a: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α «The Business of the Year Award with Turnover of</a:t>
            </a:r>
            <a:r>
              <a:rPr lang="el-GR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€26-150m</a:t>
            </a:r>
            <a:r>
              <a:rPr lang="el-GR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»</a:t>
            </a:r>
            <a:endParaRPr lang="en-US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977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 descr="Εικόνα που περιέχει φαγητό, εσωτερικό&#10;&#10;Η περιγραφή δημιουργήθηκε με πολύ υψηλή αξιοπιστία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2" r="19812" b="-1"/>
          <a:stretch/>
        </p:blipFill>
        <p:spPr>
          <a:xfrm>
            <a:off x="471944" y="1285553"/>
            <a:ext cx="1954999" cy="5087815"/>
          </a:xfrm>
          <a:prstGeom prst="rect">
            <a:avLst/>
          </a:prstGeom>
        </p:spPr>
      </p:pic>
      <p:pic>
        <p:nvPicPr>
          <p:cNvPr id="6" name="Εικόνα 5" descr="Εικόνα που περιέχει φαγητό, εσωτερικό, πίνακας&#10;&#10;Η περιγραφή δημιουργήθηκε με υψηλή αξιοπιστία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4" r="23495" b="-1"/>
          <a:stretch/>
        </p:blipFill>
        <p:spPr>
          <a:xfrm>
            <a:off x="2889376" y="1282890"/>
            <a:ext cx="1930036" cy="5087815"/>
          </a:xfrm>
          <a:prstGeom prst="rect">
            <a:avLst/>
          </a:prstGeom>
        </p:spPr>
      </p:pic>
      <p:pic>
        <p:nvPicPr>
          <p:cNvPr id="10" name="Εικόνα 9" descr="Εικόνα που περιέχει φαγητό&#10;&#10;Η περιγραφή δημιουργήθηκε με υψηλή αξιοπιστία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5" r="22626" b="-1"/>
          <a:stretch/>
        </p:blipFill>
        <p:spPr>
          <a:xfrm>
            <a:off x="5285200" y="1282890"/>
            <a:ext cx="1954744" cy="5087815"/>
          </a:xfrm>
          <a:prstGeom prst="rect">
            <a:avLst/>
          </a:prstGeom>
        </p:spPr>
      </p:pic>
      <p:cxnSp>
        <p:nvCxnSpPr>
          <p:cNvPr id="85" name="Straight Connector 8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978378" y="4003046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866079" y="880417"/>
            <a:ext cx="3841290" cy="3437981"/>
          </a:xfrm>
        </p:spPr>
        <p:txBody>
          <a:bodyPr>
            <a:normAutofit fontScale="90000"/>
          </a:bodyPr>
          <a:lstStyle/>
          <a:p>
            <a:pPr algn="l">
              <a:lnSpc>
                <a:spcPct val="70000"/>
              </a:lnSpc>
            </a:pPr>
            <a:r>
              <a:rPr lang="el-GR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2017</a:t>
            </a:r>
            <a:r>
              <a:rPr lang="el-GR" sz="4400" dirty="0">
                <a:latin typeface="Century Gothic" panose="020B0502020202020204" pitchFamily="34" charset="0"/>
              </a:rPr>
              <a:t/>
            </a:r>
            <a:br>
              <a:rPr lang="el-GR" sz="4400" dirty="0">
                <a:latin typeface="Century Gothic" panose="020B0502020202020204" pitchFamily="34" charset="0"/>
              </a:rPr>
            </a:br>
            <a:r>
              <a:rPr lang="el-GR" sz="4400" dirty="0">
                <a:latin typeface="Century Gothic" panose="020B0502020202020204" pitchFamily="34" charset="0"/>
              </a:rPr>
              <a:t/>
            </a:r>
            <a:br>
              <a:rPr lang="el-GR" sz="4400" dirty="0">
                <a:latin typeface="Century Gothic" panose="020B0502020202020204" pitchFamily="34" charset="0"/>
              </a:rPr>
            </a:br>
            <a:r>
              <a:rPr lang="el-GR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Βίκος </a:t>
            </a:r>
            <a:r>
              <a:rPr lang="el-GR" sz="4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Στέβια</a:t>
            </a:r>
            <a:r>
              <a:rPr lang="el-GR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/>
            </a:r>
            <a:br>
              <a:rPr lang="el-GR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l-GR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/>
            </a:r>
            <a:br>
              <a:rPr lang="el-GR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l-GR" sz="2400" dirty="0">
                <a:latin typeface="Century Gothic" panose="020B0502020202020204" pitchFamily="34" charset="0"/>
              </a:rPr>
              <a:t>Ελληνική καινοτομία στις σύγχρονες διατροφικές τάσεις – Τα μοναδικά αναψυκτικά με</a:t>
            </a:r>
            <a:r>
              <a:rPr lang="en-US" sz="2400" dirty="0">
                <a:latin typeface="Century Gothic" panose="020B0502020202020204" pitchFamily="34" charset="0"/>
              </a:rPr>
              <a:t> </a:t>
            </a:r>
            <a:r>
              <a:rPr lang="el-GR" sz="2400" dirty="0" err="1">
                <a:latin typeface="Century Gothic" panose="020B0502020202020204" pitchFamily="34" charset="0"/>
              </a:rPr>
              <a:t>Στέβια</a:t>
            </a:r>
            <a:r>
              <a:rPr lang="el-GR" sz="2400" dirty="0">
                <a:latin typeface="Century Gothic" panose="020B0502020202020204" pitchFamily="34" charset="0"/>
              </a:rPr>
              <a:t> που παράγονται από Φυσικό Μεταλλικό Νερό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7904820" y="4255865"/>
            <a:ext cx="3456838" cy="1961406"/>
          </a:xfrm>
        </p:spPr>
        <p:txBody>
          <a:bodyPr>
            <a:normAutofit/>
          </a:bodyPr>
          <a:lstStyle/>
          <a:p>
            <a:pPr algn="l"/>
            <a:r>
              <a:rPr lang="el-GR" sz="2200" dirty="0">
                <a:latin typeface="Century Gothic" panose="020B0502020202020204" pitchFamily="34" charset="0"/>
                <a:ea typeface="+mj-ea"/>
                <a:cs typeface="+mj-cs"/>
              </a:rPr>
              <a:t>Παρουσιάζονται 3 νέα προϊόντα χαμηλής θερμιδικής αξίας με γλυκαντικό από το φυτό </a:t>
            </a:r>
            <a:r>
              <a:rPr lang="el-GR" sz="2200" dirty="0" err="1">
                <a:latin typeface="Century Gothic" panose="020B0502020202020204" pitchFamily="34" charset="0"/>
                <a:ea typeface="+mj-ea"/>
                <a:cs typeface="+mj-cs"/>
              </a:rPr>
              <a:t>στέβια</a:t>
            </a:r>
            <a:endParaRPr lang="en-US" sz="2200" dirty="0"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74182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Αποτέλεσμα εικόνας για βικο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" t="2"/>
          <a:stretch/>
        </p:blipFill>
        <p:spPr bwMode="auto">
          <a:xfrm>
            <a:off x="4427460" y="1952407"/>
            <a:ext cx="7555993" cy="427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460734"/>
            <a:ext cx="10515600" cy="1325563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</a:pPr>
            <a:r>
              <a:rPr lang="el-GR" sz="3700" b="1" dirty="0">
                <a:solidFill>
                  <a:schemeClr val="tx1"/>
                </a:solidFill>
              </a:rPr>
              <a:t>Αύξηση του κύκλου εργασιών </a:t>
            </a:r>
            <a:r>
              <a:rPr lang="el-GR" sz="3700" b="1">
                <a:solidFill>
                  <a:schemeClr val="tx1"/>
                </a:solidFill>
              </a:rPr>
              <a:t>κι αλματώδης </a:t>
            </a:r>
            <a:r>
              <a:rPr lang="el-GR" sz="3700" b="1" dirty="0">
                <a:solidFill>
                  <a:schemeClr val="tx1"/>
                </a:solidFill>
              </a:rPr>
              <a:t>αύξηση των πωλήσεων των αναψυκτικών</a:t>
            </a:r>
            <a:endParaRPr lang="el-GR" sz="3700" dirty="0">
              <a:solidFill>
                <a:schemeClr val="tx1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29653" y="2113581"/>
            <a:ext cx="37978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b="1" dirty="0">
                <a:latin typeface="Century Gothic" panose="020B0502020202020204" pitchFamily="34" charset="0"/>
              </a:rPr>
              <a:t>Κύκλοι εργασιών 2016-17</a:t>
            </a:r>
          </a:p>
          <a:p>
            <a:pPr marL="342900" indent="-342900"/>
            <a:r>
              <a:rPr lang="el-G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Κύκλος εργασιών 2016 (εκτίμηση): €67.750.000 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vs. </a:t>
            </a:r>
            <a:r>
              <a:rPr lang="el-G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€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64</a:t>
            </a:r>
            <a:r>
              <a:rPr lang="el-G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231</a:t>
            </a:r>
            <a:r>
              <a:rPr lang="el-G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631</a:t>
            </a:r>
            <a:r>
              <a:rPr lang="el-G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,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85 </a:t>
            </a:r>
            <a:r>
              <a:rPr lang="el-G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το 2015</a:t>
            </a:r>
          </a:p>
          <a:p>
            <a:pPr marL="342900" indent="-342900"/>
            <a:r>
              <a:rPr lang="el-G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Κύκλος εργασιών α’ τριμήνου 2017 (εκτίμηση): 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+10,55% vs. Q1 2016</a:t>
            </a:r>
            <a:endParaRPr lang="el-GR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l-GR" sz="20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l-GR" sz="2000" b="1" dirty="0">
                <a:latin typeface="Century Gothic" panose="020B0502020202020204" pitchFamily="34" charset="0"/>
              </a:rPr>
              <a:t>Αναψυκτικά</a:t>
            </a:r>
          </a:p>
          <a:p>
            <a:pPr marL="342900" indent="-342900"/>
            <a:r>
              <a:rPr lang="fr-F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2016: +40% vs. 2015</a:t>
            </a:r>
          </a:p>
          <a:p>
            <a:pPr marL="342900" indent="-342900"/>
            <a:r>
              <a:rPr lang="fr-F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Q1 2017: +60% vs. Q1 2016 </a:t>
            </a:r>
            <a:endParaRPr lang="el-GR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37301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πίνακας, ουρανός, μπουκάλι&#10;&#10;Η περιγραφή δημιουργήθηκε με υψηλή αξιοπιστία"/>
          <p:cNvPicPr>
            <a:picLocks noChangeAspect="1"/>
          </p:cNvPicPr>
          <p:nvPr/>
        </p:nvPicPr>
        <p:blipFill rotWithShape="1">
          <a:blip r:embed="rId2">
            <a:extLst/>
          </a:blip>
          <a:srcRect l="13130" t="-1791" r="-498" b="1791"/>
          <a:stretch/>
        </p:blipFill>
        <p:spPr>
          <a:xfrm>
            <a:off x="0" y="529389"/>
            <a:ext cx="6486740" cy="4621803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929237" y="577515"/>
            <a:ext cx="4900742" cy="2985323"/>
          </a:xfrm>
          <a:noFill/>
        </p:spPr>
        <p:txBody>
          <a:bodyPr>
            <a:normAutofit fontScale="90000"/>
          </a:bodyPr>
          <a:lstStyle/>
          <a:p>
            <a:pPr algn="l">
              <a:lnSpc>
                <a:spcPct val="70000"/>
              </a:lnSpc>
            </a:pPr>
            <a:r>
              <a:rPr lang="el-GR" sz="3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2017</a:t>
            </a:r>
            <a:r>
              <a:rPr lang="el-GR" sz="3700" dirty="0">
                <a:solidFill>
                  <a:srgbClr val="FF0000"/>
                </a:solidFill>
              </a:rPr>
              <a:t/>
            </a:r>
            <a:br>
              <a:rPr lang="el-GR" sz="3700" dirty="0">
                <a:solidFill>
                  <a:srgbClr val="FF0000"/>
                </a:solidFill>
              </a:rPr>
            </a:br>
            <a:r>
              <a:rPr lang="el-GR" sz="3700" dirty="0">
                <a:solidFill>
                  <a:srgbClr val="FF0000"/>
                </a:solidFill>
              </a:rPr>
              <a:t/>
            </a:r>
            <a:br>
              <a:rPr lang="el-GR" sz="3700" dirty="0">
                <a:solidFill>
                  <a:srgbClr val="FF0000"/>
                </a:solidFill>
              </a:rPr>
            </a:br>
            <a:r>
              <a:rPr lang="el-GR" sz="3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25 Χρόνια Βίκος</a:t>
            </a:r>
            <a:br>
              <a:rPr lang="el-GR" sz="3700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l-GR" sz="3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25 εκατ. ευρώ επενδύσεις στην Ελλάδα</a:t>
            </a:r>
            <a:r>
              <a:rPr lang="en-US" sz="3700" dirty="0">
                <a:solidFill>
                  <a:srgbClr val="FF0000"/>
                </a:solidFill>
              </a:rPr>
              <a:t/>
            </a:r>
            <a:br>
              <a:rPr lang="en-US" sz="3700" dirty="0">
                <a:solidFill>
                  <a:srgbClr val="FF0000"/>
                </a:solidFill>
              </a:rPr>
            </a:br>
            <a:r>
              <a:rPr lang="en-US" sz="3700" dirty="0"/>
              <a:t/>
            </a:r>
            <a:br>
              <a:rPr lang="en-US" sz="3700" dirty="0"/>
            </a:br>
            <a:endParaRPr lang="en-US" sz="37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567215" y="2941979"/>
            <a:ext cx="5624786" cy="3731537"/>
          </a:xfrm>
          <a:noFill/>
        </p:spPr>
        <p:txBody>
          <a:bodyPr>
            <a:noAutofit/>
          </a:bodyPr>
          <a:lstStyle/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400" dirty="0">
                <a:latin typeface="Century Gothic" panose="020B0502020202020204" pitchFamily="34" charset="0"/>
                <a:ea typeface="+mj-ea"/>
                <a:cs typeface="+mj-cs"/>
              </a:rPr>
              <a:t>Επέκταση μονάδας με εγκατάσταση νέας σύγχρονης γραμμής παραγωγής νερού στο εργοστάσιο Περιβλέπτου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400" dirty="0">
                <a:latin typeface="Century Gothic" panose="020B0502020202020204" pitchFamily="34" charset="0"/>
                <a:ea typeface="+mj-ea"/>
                <a:cs typeface="+mj-cs"/>
              </a:rPr>
              <a:t>Επέκταση μονάδας </a:t>
            </a:r>
            <a:r>
              <a:rPr lang="el-GR" sz="1400" dirty="0" smtClean="0">
                <a:latin typeface="Century Gothic" panose="020B0502020202020204" pitchFamily="34" charset="0"/>
                <a:ea typeface="+mj-ea"/>
                <a:cs typeface="+mj-cs"/>
              </a:rPr>
              <a:t>παραγωγής &amp; εμφιάλωσης νερού </a:t>
            </a:r>
            <a:r>
              <a:rPr lang="el-GR" sz="1400" dirty="0">
                <a:latin typeface="Century Gothic" panose="020B0502020202020204" pitchFamily="34" charset="0"/>
                <a:ea typeface="+mj-ea"/>
                <a:cs typeface="+mj-cs"/>
              </a:rPr>
              <a:t>και αναψυκτικών στο εργοστάσιο </a:t>
            </a:r>
            <a:r>
              <a:rPr lang="el-GR" sz="1400" dirty="0" err="1">
                <a:latin typeface="Century Gothic" panose="020B0502020202020204" pitchFamily="34" charset="0"/>
                <a:ea typeface="+mj-ea"/>
                <a:cs typeface="+mj-cs"/>
              </a:rPr>
              <a:t>Καλπακίου</a:t>
            </a:r>
            <a:r>
              <a:rPr lang="el-GR" sz="1400" dirty="0">
                <a:latin typeface="Century Gothic" panose="020B0502020202020204" pitchFamily="34" charset="0"/>
                <a:ea typeface="+mj-ea"/>
                <a:cs typeface="+mj-cs"/>
              </a:rPr>
              <a:t> – νέες  κτιριακές εγκαταστάσεις και νέα γραμμή παραγωγής </a:t>
            </a:r>
            <a:r>
              <a:rPr lang="el-GR" sz="1400" dirty="0" smtClean="0">
                <a:latin typeface="Century Gothic" panose="020B0502020202020204" pitchFamily="34" charset="0"/>
                <a:ea typeface="+mj-ea"/>
                <a:cs typeface="+mj-cs"/>
              </a:rPr>
              <a:t>αναψυκτικών</a:t>
            </a:r>
            <a:r>
              <a:rPr lang="el-GR" sz="1400" dirty="0">
                <a:latin typeface="Century Gothic" panose="020B0502020202020204" pitchFamily="34" charset="0"/>
                <a:ea typeface="+mj-ea"/>
                <a:cs typeface="+mj-cs"/>
              </a:rPr>
              <a:t>	</a:t>
            </a:r>
            <a:endParaRPr lang="el-GR" sz="1400" dirty="0" smtClean="0">
              <a:latin typeface="Century Gothic" panose="020B0502020202020204" pitchFamily="34" charset="0"/>
              <a:ea typeface="+mj-ea"/>
              <a:cs typeface="+mj-cs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400" dirty="0" smtClean="0">
                <a:latin typeface="Century Gothic" panose="020B0502020202020204" pitchFamily="34" charset="0"/>
                <a:ea typeface="+mj-ea"/>
                <a:cs typeface="+mj-cs"/>
              </a:rPr>
              <a:t>Επέκταση </a:t>
            </a:r>
            <a:r>
              <a:rPr lang="el-GR" sz="1400" dirty="0">
                <a:latin typeface="Century Gothic" panose="020B0502020202020204" pitchFamily="34" charset="0"/>
                <a:ea typeface="+mj-ea"/>
                <a:cs typeface="+mj-cs"/>
              </a:rPr>
              <a:t>μονάδας παραγωγής στο εργοστάσιο της </a:t>
            </a:r>
            <a:r>
              <a:rPr lang="en-US" sz="1400" dirty="0">
                <a:latin typeface="Century Gothic" panose="020B0502020202020204" pitchFamily="34" charset="0"/>
                <a:ea typeface="+mj-ea"/>
                <a:cs typeface="+mj-cs"/>
              </a:rPr>
              <a:t>PETCOM, </a:t>
            </a:r>
            <a:r>
              <a:rPr lang="el-GR" sz="1400" dirty="0">
                <a:latin typeface="Century Gothic" panose="020B0502020202020204" pitchFamily="34" charset="0"/>
                <a:ea typeface="+mj-ea"/>
                <a:cs typeface="+mj-cs"/>
              </a:rPr>
              <a:t>με εγκατάσταση νέου μηχανολογικού εξοπλισμού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400" dirty="0">
                <a:latin typeface="Century Gothic" panose="020B0502020202020204" pitchFamily="34" charset="0"/>
                <a:ea typeface="+mj-ea"/>
                <a:cs typeface="+mj-cs"/>
              </a:rPr>
              <a:t>Επέκταση αποθηκών 15.000 </a:t>
            </a:r>
            <a:r>
              <a:rPr lang="el-GR" sz="1400" dirty="0" err="1">
                <a:latin typeface="Century Gothic" panose="020B0502020202020204" pitchFamily="34" charset="0"/>
                <a:ea typeface="+mj-ea"/>
                <a:cs typeface="+mj-cs"/>
              </a:rPr>
              <a:t>τ.μ</a:t>
            </a:r>
            <a:r>
              <a:rPr lang="el-GR" sz="1400" dirty="0">
                <a:latin typeface="Century Gothic" panose="020B0502020202020204" pitchFamily="34" charset="0"/>
                <a:ea typeface="+mj-ea"/>
                <a:cs typeface="+mj-cs"/>
              </a:rPr>
              <a:t> συνολικά</a:t>
            </a:r>
            <a:endParaRPr lang="en-US" sz="1400" dirty="0">
              <a:latin typeface="Century Gothic" panose="020B0502020202020204" pitchFamily="34" charset="0"/>
              <a:ea typeface="+mj-ea"/>
              <a:cs typeface="+mj-cs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400" dirty="0">
                <a:latin typeface="Century Gothic" panose="020B0502020202020204" pitchFamily="34" charset="0"/>
                <a:ea typeface="+mj-ea"/>
                <a:cs typeface="+mj-cs"/>
              </a:rPr>
              <a:t>Τόνωση τοπικής οικονομίας &amp; νέες θέσεις εργασίας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400" dirty="0">
                <a:latin typeface="Century Gothic" panose="020B0502020202020204" pitchFamily="34" charset="0"/>
                <a:ea typeface="+mj-ea"/>
                <a:cs typeface="+mj-cs"/>
              </a:rPr>
              <a:t>Αξιοποίηση σύγχρονων τεχνολογιών για την εξοικονόμηση ενέργειας </a:t>
            </a:r>
            <a:r>
              <a:rPr lang="el-GR" sz="1200" dirty="0">
                <a:latin typeface="Century Gothic" panose="020B0502020202020204" pitchFamily="34" charset="0"/>
                <a:ea typeface="+mj-ea"/>
                <a:cs typeface="+mj-cs"/>
              </a:rPr>
              <a:t>					</a:t>
            </a:r>
            <a:r>
              <a:rPr lang="el-GR" sz="1000" dirty="0">
                <a:latin typeface="Century Gothic" panose="020B0502020202020204" pitchFamily="34" charset="0"/>
                <a:ea typeface="+mj-ea"/>
                <a:cs typeface="+mj-cs"/>
              </a:rPr>
              <a:t>	</a:t>
            </a:r>
          </a:p>
          <a:p>
            <a:pPr marL="342900" indent="-342900" algn="l">
              <a:lnSpc>
                <a:spcPct val="70000"/>
              </a:lnSpc>
              <a:buFont typeface="Arial" panose="020B0604020202020204" pitchFamily="34" charset="0"/>
              <a:buChar char="•"/>
            </a:pPr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3959334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χλόη, υπαίθριος, βουνό, πεδίο&#10;&#10;Η περιγραφή δημιουργήθηκε με πολύ υψηλή αξιοπιστία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8" t="9091" r="38675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6" name="Rectangle 8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1992</a:t>
            </a:r>
            <a:endParaRPr lang="el-GR" sz="6000" b="1" dirty="0">
              <a:latin typeface="Century Gothic" panose="020B05020202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l-GR" sz="1800" dirty="0"/>
          </a:p>
          <a:p>
            <a:r>
              <a:rPr lang="el-G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Το εργοστάσιο της Ηπειρωτικής Βιομηχανίας Εμφιαλώσεων Βίκος Α.Ε. στην Περίβλεπτο Ιωαννίνων λαμβάνει άδεια λειτουργίας</a:t>
            </a:r>
          </a:p>
          <a:p>
            <a:pPr marL="342900" indent="-342900"/>
            <a:endParaRPr lang="el-GR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indent="-342900"/>
            <a:r>
              <a:rPr lang="el-G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Ξεκινάει η εμφιάλωση του νερού «Βίκος» από την ομώνυμη πηγή </a:t>
            </a: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241954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Σχετική εικόνα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" b="2"/>
          <a:stretch/>
        </p:blipFill>
        <p:spPr bwMode="auto">
          <a:xfrm>
            <a:off x="5718412" y="2166815"/>
            <a:ext cx="6003877" cy="401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01973" y="500061"/>
            <a:ext cx="10515600" cy="1325563"/>
          </a:xfrm>
        </p:spPr>
        <p:txBody>
          <a:bodyPr>
            <a:normAutofit/>
          </a:bodyPr>
          <a:lstStyle/>
          <a:p>
            <a:r>
              <a:rPr lang="el-GR" dirty="0"/>
              <a:t>Η ΒΙΚΟΣ ΑΕ σήμερα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1825625"/>
            <a:ext cx="4282440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70000"/>
              </a:lnSpc>
            </a:pPr>
            <a:r>
              <a:rPr lang="el-G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€125 εκατ. συνολικές επενδύσεις στην ελληνική οικονομία</a:t>
            </a:r>
          </a:p>
          <a:p>
            <a:pPr>
              <a:lnSpc>
                <a:spcPct val="70000"/>
              </a:lnSpc>
            </a:pPr>
            <a:r>
              <a:rPr lang="el-G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Νο1 στην Ελλάδα σε μερίδιο αγοράς εμφιαλωμένου νερού, σταθερά από το 2006</a:t>
            </a:r>
          </a:p>
          <a:p>
            <a:pPr>
              <a:lnSpc>
                <a:spcPct val="70000"/>
              </a:lnSpc>
            </a:pPr>
            <a:r>
              <a:rPr lang="el-G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28 γραμμές παραγωγής – 11 γραμμές εμφιάλωσης νερού και αναψυκτικών και 17 γραμμές παραγωγής </a:t>
            </a:r>
            <a:r>
              <a:rPr lang="el-GR" sz="2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preforms</a:t>
            </a:r>
            <a:r>
              <a:rPr lang="el-G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και πωμάτων </a:t>
            </a:r>
          </a:p>
          <a:p>
            <a:pPr>
              <a:lnSpc>
                <a:spcPct val="70000"/>
              </a:lnSpc>
            </a:pPr>
            <a:r>
              <a:rPr lang="el-G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3 εργοστάσια</a:t>
            </a:r>
          </a:p>
          <a:p>
            <a:pPr>
              <a:lnSpc>
                <a:spcPct val="70000"/>
              </a:lnSpc>
            </a:pPr>
            <a:r>
              <a:rPr lang="el-G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2 </a:t>
            </a:r>
            <a:r>
              <a:rPr lang="el-GR" sz="2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logistic</a:t>
            </a:r>
            <a:r>
              <a:rPr lang="el-G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l-GR" sz="2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centers</a:t>
            </a:r>
            <a:endParaRPr lang="el-GR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70000"/>
              </a:lnSpc>
            </a:pPr>
            <a:r>
              <a:rPr lang="el-G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300 εργαζόμενοι</a:t>
            </a:r>
          </a:p>
          <a:p>
            <a:pPr>
              <a:lnSpc>
                <a:spcPct val="70000"/>
              </a:lnSpc>
            </a:pPr>
            <a:r>
              <a:rPr lang="el-G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Εξαγωγές σε Γερμανία, ΗΠΑ, Κίνα, Κορέα, Κύπρο, Αλβανία</a:t>
            </a:r>
            <a:r>
              <a:rPr lang="el-GR" sz="24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0863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776091" y="481264"/>
            <a:ext cx="2212848" cy="1857871"/>
          </a:xfrm>
          <a:prstGeom prst="rect">
            <a:avLst/>
          </a:prstGeom>
          <a:solidFill>
            <a:srgbClr val="57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398651" y="3497931"/>
            <a:ext cx="2212848" cy="2889154"/>
          </a:xfrm>
          <a:prstGeom prst="rect">
            <a:avLst/>
          </a:prstGeom>
          <a:solidFill>
            <a:srgbClr val="7264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73614" y="1701532"/>
            <a:ext cx="4846320" cy="0"/>
          </a:xfrm>
          <a:prstGeom prst="line">
            <a:avLst/>
          </a:prstGeom>
          <a:ln>
            <a:solidFill>
              <a:srgbClr val="7264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4" name="Picture 6" descr="Αποτέλεσμα εικόνας για βικος αιμοδοσια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" r="-3355" b="2"/>
          <a:stretch/>
        </p:blipFill>
        <p:spPr bwMode="auto">
          <a:xfrm>
            <a:off x="6294110" y="3018018"/>
            <a:ext cx="4694829" cy="389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δρόμος, ουρανός, φορτηγό, υπαίθριος&#10;&#10;Η περιγραφή δημιουργήθηκε με πολύ υψηλή αξιοπιστία"/>
          <p:cNvPicPr>
            <a:picLocks noChangeAspect="1"/>
          </p:cNvPicPr>
          <p:nvPr/>
        </p:nvPicPr>
        <p:blipFill rotWithShape="1">
          <a:blip r:embed="rId3"/>
          <a:srcRect l="22004" r="30902" b="-2"/>
          <a:stretch/>
        </p:blipFill>
        <p:spPr>
          <a:xfrm>
            <a:off x="6408277" y="481264"/>
            <a:ext cx="2213811" cy="2855799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489217"/>
            <a:ext cx="4981734" cy="1212315"/>
          </a:xfrm>
        </p:spPr>
        <p:txBody>
          <a:bodyPr anchor="b">
            <a:normAutofit/>
          </a:bodyPr>
          <a:lstStyle/>
          <a:p>
            <a:r>
              <a:rPr lang="el-GR" sz="4000" b="1" dirty="0">
                <a:latin typeface="Century Gothic" panose="020B0502020202020204" pitchFamily="34" charset="0"/>
              </a:rPr>
              <a:t>Εταιρική Υπευθυνότητα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838200" y="1799980"/>
            <a:ext cx="4981734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726453"/>
              </a:buClr>
              <a:buNone/>
            </a:pPr>
            <a:endParaRPr lang="el-GR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indent="0">
              <a:buClr>
                <a:srgbClr val="726453"/>
              </a:buClr>
              <a:buNone/>
            </a:pPr>
            <a:r>
              <a:rPr lang="el-GR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  Δίνω αίμα…γιατί μπορώ!</a:t>
            </a:r>
          </a:p>
          <a:p>
            <a:pPr marL="0" indent="0">
              <a:buClr>
                <a:srgbClr val="726453"/>
              </a:buClr>
              <a:buNone/>
            </a:pPr>
            <a:endParaRPr lang="el-GR" sz="2400" dirty="0">
              <a:solidFill>
                <a:schemeClr val="tx1"/>
              </a:solidFill>
            </a:endParaRPr>
          </a:p>
          <a:p>
            <a:pPr indent="-252000">
              <a:buClr>
                <a:srgbClr val="726453"/>
              </a:buClr>
            </a:pPr>
            <a:r>
              <a:rPr lang="el-G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Δωρεά 1 κινητής μονάδας αιμοληψίας</a:t>
            </a:r>
          </a:p>
          <a:p>
            <a:pPr indent="-252000">
              <a:buClr>
                <a:srgbClr val="726453"/>
              </a:buClr>
            </a:pPr>
            <a:r>
              <a:rPr lang="el-G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Δωρεά 3 ειδικών οχημάτων ασφαλούς μεταφοράς φιαλών αίματος </a:t>
            </a:r>
          </a:p>
          <a:p>
            <a:pPr indent="-252000">
              <a:buClr>
                <a:srgbClr val="726453"/>
              </a:buClr>
            </a:pPr>
            <a:r>
              <a:rPr lang="el-G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Διαρκείς δράσεις εθελοντικής αιμοδοσίας </a:t>
            </a:r>
          </a:p>
        </p:txBody>
      </p:sp>
    </p:spTree>
    <p:extLst>
      <p:ext uri="{BB962C8B-B14F-4D97-AF65-F5344CB8AC3E}">
        <p14:creationId xmlns:p14="http://schemas.microsoft.com/office/powerpoint/2010/main" val="1161766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11" name="Εικόνα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8470"/>
          <a:stretch/>
        </p:blipFill>
        <p:spPr>
          <a:xfrm>
            <a:off x="5524212" y="365126"/>
            <a:ext cx="6667788" cy="2432666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13" name="Εικόνα 12" descr="Εικόνα που περιέχει άτομο, νερό, άθλημα, υπαίθριος&#10;&#10;Η περιγραφή δημιουργήθηκε με πολύ υψηλή αξιοπιστία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8" b="39480"/>
          <a:stretch/>
        </p:blipFill>
        <p:spPr>
          <a:xfrm>
            <a:off x="6988408" y="2286000"/>
            <a:ext cx="5203590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15" name="Εικόνα 14" descr="Εικόνα που περιέχει άτομο, υπαίθριος&#10;&#10;Η περιγραφή δημιουργήθηκε με πολύ υψηλή αξιοπιστία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55" b="10217"/>
          <a:stretch/>
        </p:blipFill>
        <p:spPr>
          <a:xfrm>
            <a:off x="8047618" y="4572000"/>
            <a:ext cx="4144382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29" name="Freeform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590203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565245" y="1149967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ΒΙΚΟΣ και </a:t>
            </a:r>
            <a:r>
              <a:rPr lang="en-US" sz="37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Αθλητισμός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Υπότιτλος 2"/>
          <p:cNvSpPr txBox="1">
            <a:spLocks/>
          </p:cNvSpPr>
          <p:nvPr/>
        </p:nvSpPr>
        <p:spPr>
          <a:xfrm>
            <a:off x="838200" y="2021249"/>
            <a:ext cx="5707565" cy="4155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marR="0" lvl="0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Πρωτεργάτης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&amp; υπ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οστηρικτής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των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Βίκος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Street Relays από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το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2014</a:t>
            </a:r>
          </a:p>
          <a:p>
            <a:pPr marL="857250" marR="0" lvl="0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Διοργάνωση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του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Ioannina Lake Run</a:t>
            </a:r>
          </a:p>
          <a:p>
            <a:pPr marL="857250" marR="0" lvl="0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Βίκος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Tennis Tournament	</a:t>
            </a:r>
          </a:p>
          <a:p>
            <a:pPr marL="857250" marR="0" lvl="0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Ποδοσφ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αιρικό Βίκος Cola Elite Neon Cup για παιδιά &amp; εφήβους</a:t>
            </a:r>
          </a:p>
          <a:p>
            <a:pPr marL="857250" marR="0" lvl="0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Στήριξη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του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π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ρωτ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αθλήματος Volley League</a:t>
            </a:r>
          </a:p>
          <a:p>
            <a:pPr marL="857250" marR="0" lvl="0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Στήριξη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το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πικών ομάδων καλαθοσφαίρισης </a:t>
            </a:r>
          </a:p>
          <a:p>
            <a:pPr marL="857250" marR="0" lvl="0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Στήριξη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 π</a:t>
            </a:r>
            <a:r>
              <a:rPr kumimoji="0" lang="en-US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ληθώρ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ας αθλητικών εκδηλώσεων &amp; δραστηριοτήτων σε όλη την Ελλάδα</a:t>
            </a:r>
          </a:p>
          <a:p>
            <a:pPr marL="857250" marR="0" lvl="0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0" lvl="0" indent="-228600" algn="l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72958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Αποτέλεσμα εικόνας για Διαζωμα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182" y="132380"/>
            <a:ext cx="47625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Τίτλος 1"/>
          <p:cNvSpPr txBox="1">
            <a:spLocks/>
          </p:cNvSpPr>
          <p:nvPr/>
        </p:nvSpPr>
        <p:spPr>
          <a:xfrm>
            <a:off x="565245" y="114996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>
                <a:solidFill>
                  <a:srgbClr val="FF0000"/>
                </a:solidFill>
                <a:latin typeface="Century Gothic" panose="020B0502020202020204" pitchFamily="34" charset="0"/>
              </a:rPr>
              <a:t>ΒΙΚΟΣ και </a:t>
            </a:r>
            <a:r>
              <a:rPr lang="el-GR" sz="3700" b="1">
                <a:solidFill>
                  <a:srgbClr val="FF0000"/>
                </a:solidFill>
                <a:latin typeface="Century Gothic" panose="020B0502020202020204" pitchFamily="34" charset="0"/>
              </a:rPr>
              <a:t>Πολιτισμός</a:t>
            </a:r>
            <a:r>
              <a:rPr lang="en-US"/>
              <a:t/>
            </a:r>
            <a:br>
              <a:rPr lang="en-US"/>
            </a:br>
            <a:endParaRPr lang="en-US" dirty="0"/>
          </a:p>
        </p:txBody>
      </p:sp>
      <p:pic>
        <p:nvPicPr>
          <p:cNvPr id="1030" name="Picture 6" descr="http://3.bp.blogspot.com/-RY7lhowRKPs/VSLg5tU8H8I/AAAAAAAAEhk/pDlAblUA-aE/s1600/%CE%B8%CE%AD%CE%B1%CF%84%CF%81%CE%BF-%CE%B5%CF%80%CE%AF%CE%B4%CE%B1%CF%85%CF%81%CE%BF%CF%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58" b="38821"/>
          <a:stretch/>
        </p:blipFill>
        <p:spPr bwMode="auto">
          <a:xfrm>
            <a:off x="0" y="5245768"/>
            <a:ext cx="12192000" cy="16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-96492" y="2543626"/>
            <a:ext cx="9144000" cy="189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l-GR" sz="2200" dirty="0">
                <a:latin typeface="Century Gothic" panose="020B0502020202020204" pitchFamily="34" charset="0"/>
              </a:rPr>
              <a:t>Εταιρικό μέλος του σωματείου «Διάζωμα» </a:t>
            </a:r>
            <a:endParaRPr lang="en-US" sz="2200" dirty="0">
              <a:latin typeface="Century Gothic" panose="020B0502020202020204" pitchFamily="34" charset="0"/>
            </a:endParaRPr>
          </a:p>
          <a:p>
            <a:pPr marL="85725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l-GR" sz="2200" dirty="0">
                <a:latin typeface="Century Gothic" panose="020B0502020202020204" pitchFamily="34" charset="0"/>
              </a:rPr>
              <a:t>Πρωτοβουλίες για την αποκατάσταση, συντήρηση και προβολή των αρχαίων θεάτρων</a:t>
            </a:r>
            <a:endParaRPr lang="en-US" sz="2200" dirty="0">
              <a:latin typeface="Century Gothic" panose="020B0502020202020204" pitchFamily="34" charset="0"/>
            </a:endParaRPr>
          </a:p>
          <a:p>
            <a:pPr marL="85725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l-GR" sz="2200" dirty="0">
                <a:latin typeface="Century Gothic" panose="020B0502020202020204" pitchFamily="34" charset="0"/>
              </a:rPr>
              <a:t>Δράσεις για τη διαφύλαξη της πολιτιστικής κληρονομιάς</a:t>
            </a:r>
            <a:endParaRPr lang="en-US" sz="2200" dirty="0">
              <a:latin typeface="Century Gothic" panose="020B0502020202020204" pitchFamily="34" charset="0"/>
            </a:endParaRPr>
          </a:p>
          <a:p>
            <a:pPr marL="857250" indent="-228600">
              <a:lnSpc>
                <a:spcPct val="7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l-GR" sz="2200" dirty="0">
                <a:latin typeface="Century Gothic" panose="020B0502020202020204" pitchFamily="34" charset="0"/>
              </a:rPr>
              <a:t>Προσφορά περιηγήσεων σε αρχαία θέατρα στους μαθητές λυκείων της περιφέρειας</a:t>
            </a:r>
            <a:endParaRPr lang="en-US" sz="22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37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δέντρο, νερό, υπαίθριος, χλόη&#10;&#10;Η περιγραφή δημιουργήθηκε με πολύ υψηλή αξιοπιστία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7"/>
          <a:stretch/>
        </p:blipFill>
        <p:spPr>
          <a:xfrm>
            <a:off x="0" y="0"/>
            <a:ext cx="12191980" cy="685798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0" name="Picture 2" descr="Αποτέλεσμα εικόνας για βικος log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190" y="4958976"/>
            <a:ext cx="3291639" cy="189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086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Αποτέλεσμα εικόνας για βικος γραμμη παραγωγη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" r="29246"/>
          <a:stretch/>
        </p:blipFill>
        <p:spPr bwMode="auto">
          <a:xfrm>
            <a:off x="5913123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Arrow Connector 72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32460" y="2975681"/>
            <a:ext cx="4983480" cy="2397443"/>
          </a:xfrm>
        </p:spPr>
        <p:txBody>
          <a:bodyPr anchor="t"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199</a:t>
            </a:r>
            <a:r>
              <a:rPr lang="el-GR" b="1" dirty="0">
                <a:solidFill>
                  <a:srgbClr val="FF0000"/>
                </a:solidFill>
                <a:latin typeface="Century Gothic" panose="020B0502020202020204" pitchFamily="34" charset="0"/>
              </a:rPr>
              <a:t>3-1995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32460" y="801693"/>
            <a:ext cx="4983480" cy="1499975"/>
          </a:xfrm>
        </p:spPr>
        <p:txBody>
          <a:bodyPr anchor="b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dirty="0">
                <a:latin typeface="Century Gothic" panose="020B0502020202020204" pitchFamily="34" charset="0"/>
              </a:rPr>
              <a:t>Εγκαθίσταται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l-GR" dirty="0">
                <a:latin typeface="Century Gothic" panose="020B0502020202020204" pitchFamily="34" charset="0"/>
              </a:rPr>
              <a:t>η 2</a:t>
            </a:r>
            <a:r>
              <a:rPr lang="el-GR" baseline="30000" dirty="0">
                <a:latin typeface="Century Gothic" panose="020B0502020202020204" pitchFamily="34" charset="0"/>
              </a:rPr>
              <a:t>η</a:t>
            </a:r>
            <a:r>
              <a:rPr lang="el-GR" dirty="0">
                <a:latin typeface="Century Gothic" panose="020B0502020202020204" pitchFamily="34" charset="0"/>
              </a:rPr>
              <a:t> γραμμή </a:t>
            </a:r>
            <a:r>
              <a:rPr lang="el-GR" dirty="0" smtClean="0">
                <a:latin typeface="Century Gothic" panose="020B0502020202020204" pitchFamily="34" charset="0"/>
              </a:rPr>
              <a:t>παραγωγής</a:t>
            </a:r>
            <a:endParaRPr lang="el-GR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dirty="0">
                <a:latin typeface="Century Gothic" panose="020B0502020202020204" pitchFamily="34" charset="0"/>
              </a:rPr>
              <a:t>Ολοκληρώνεται η εγκατάσταση της δεύτερης γραμμής </a:t>
            </a:r>
            <a:r>
              <a:rPr lang="el-GR" dirty="0" smtClean="0">
                <a:latin typeface="Century Gothic" panose="020B0502020202020204" pitchFamily="34" charset="0"/>
              </a:rPr>
              <a:t>παραγωγής</a:t>
            </a: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909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607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463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Αποτέλεσμα εικόνας για βικοσ φυσικο μεταλλικο νερο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4672" y="1001788"/>
            <a:ext cx="3026664" cy="20732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Αποτέλεσμα εικόνας για φυσικο μεταλλικο νερο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4672" y="3984412"/>
            <a:ext cx="3026663" cy="13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116878" y="629266"/>
            <a:ext cx="6422849" cy="1676603"/>
          </a:xfrm>
        </p:spPr>
        <p:txBody>
          <a:bodyPr>
            <a:normAutofit/>
          </a:bodyPr>
          <a:lstStyle/>
          <a:p>
            <a:r>
              <a:rPr lang="el-GR" sz="6000" b="1" dirty="0">
                <a:latin typeface="Century Gothic" panose="020B0502020202020204" pitchFamily="34" charset="0"/>
              </a:rPr>
              <a:t>1996-1997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16880" y="2438400"/>
            <a:ext cx="6422848" cy="3785419"/>
          </a:xfrm>
        </p:spPr>
        <p:txBody>
          <a:bodyPr>
            <a:normAutofit/>
          </a:bodyPr>
          <a:lstStyle/>
          <a:p>
            <a:pPr marL="342900" indent="-342900"/>
            <a:r>
              <a:rPr lang="el-GR" dirty="0">
                <a:solidFill>
                  <a:schemeClr val="tx1"/>
                </a:solidFill>
                <a:latin typeface="Century Gothic" panose="020B0502020202020204" pitchFamily="34" charset="0"/>
              </a:rPr>
              <a:t>1996: Το νερό «Βίκος» αναγνωρίζεται ως φυσικό μεταλλικό νερό</a:t>
            </a:r>
          </a:p>
          <a:p>
            <a:pPr marL="342900" indent="-342900"/>
            <a:r>
              <a:rPr lang="el-GR" dirty="0">
                <a:solidFill>
                  <a:schemeClr val="tx1"/>
                </a:solidFill>
                <a:latin typeface="Century Gothic" panose="020B0502020202020204" pitchFamily="34" charset="0"/>
              </a:rPr>
              <a:t>Κατασκευάζονται νέες αποθήκες</a:t>
            </a:r>
          </a:p>
          <a:p>
            <a:pPr marL="342900" indent="-342900"/>
            <a:r>
              <a:rPr lang="el-GR" dirty="0">
                <a:solidFill>
                  <a:schemeClr val="tx1"/>
                </a:solidFill>
                <a:latin typeface="Century Gothic" panose="020B0502020202020204" pitchFamily="34" charset="0"/>
              </a:rPr>
              <a:t>Αναβαθμίζεται η πρώτη γραμμή </a:t>
            </a:r>
            <a:r>
              <a:rPr lang="el-GR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παραγωγής – </a:t>
            </a:r>
            <a:r>
              <a:rPr lang="el-GR" dirty="0">
                <a:solidFill>
                  <a:schemeClr val="tx1"/>
                </a:solidFill>
                <a:latin typeface="Century Gothic" panose="020B0502020202020204" pitchFamily="34" charset="0"/>
              </a:rPr>
              <a:t>εμφιάλωσης </a:t>
            </a:r>
            <a:r>
              <a:rPr lang="el-GR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και</a:t>
            </a:r>
            <a:r>
              <a:rPr lang="el-GR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l-GR" dirty="0">
                <a:solidFill>
                  <a:schemeClr val="tx1"/>
                </a:solidFill>
                <a:latin typeface="Century Gothic" panose="020B0502020202020204" pitchFamily="34" charset="0"/>
              </a:rPr>
              <a:t>συσκευασίας 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130729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/>
          <a:srcRect r="13333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1998</a:t>
            </a:r>
            <a:endParaRPr lang="el-GR" sz="6000" b="1" dirty="0">
              <a:latin typeface="Century Gothic" panose="020B05020202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>
            <a:normAutofit/>
          </a:bodyPr>
          <a:lstStyle/>
          <a:p>
            <a:pPr marL="342900" indent="-342900"/>
            <a:r>
              <a:rPr lang="el-G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Εγκαθίσταται η 2η πλήρης γραμμή παραγωγής ύψους €1,6 εκατ.</a:t>
            </a:r>
          </a:p>
          <a:p>
            <a:pPr marL="342900" indent="-342900"/>
            <a:r>
              <a:rPr lang="el-G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Επεκτείνονται οι κτιριακές εγκαταστάσεις στο εργοστάσιο Περιβλέπτου</a:t>
            </a: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764802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 descr="Εικόνα που περιέχει υπαίθριος, ουρανός, δέντρο, δρόμος&#10;&#10;Η περιγραφή δημιουργήθηκε με πολύ υψηλή αξιοπιστία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3" r="22048" b="-1"/>
          <a:stretch/>
        </p:blipFill>
        <p:spPr>
          <a:xfrm>
            <a:off x="838200" y="1904281"/>
            <a:ext cx="6233160" cy="4272681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85003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2000 -2001 </a:t>
            </a:r>
            <a:endParaRPr lang="el-GR" b="1" dirty="0">
              <a:latin typeface="Century Gothic" panose="020B05020202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552943" y="1825625"/>
            <a:ext cx="4374013" cy="4351338"/>
          </a:xfrm>
        </p:spPr>
        <p:txBody>
          <a:bodyPr>
            <a:normAutofit lnSpcReduction="10000"/>
          </a:bodyPr>
          <a:lstStyle/>
          <a:p>
            <a:pPr marL="342900" indent="-342900"/>
            <a:r>
              <a:rPr lang="el-G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Κατασκευάζεται στη ΒΙΠΕ Ιωαννίνων το εργοστάσιο της </a:t>
            </a:r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PETCOM </a:t>
            </a:r>
            <a:r>
              <a:rPr lang="el-G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για την κατασκευή πωμάτων και </a:t>
            </a:r>
            <a:r>
              <a:rPr lang="el-GR" sz="2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preforms</a:t>
            </a:r>
            <a:r>
              <a:rPr lang="el-G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και εγκαθίστανται 3 γραμμές παραγωγής </a:t>
            </a:r>
            <a:r>
              <a:rPr lang="el-GR" sz="2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preform</a:t>
            </a:r>
            <a:r>
              <a:rPr lang="el-G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 και 1 μηχανή παραγωγής πωμάτων, συνολικού ύψους €6,6 εκ.</a:t>
            </a:r>
          </a:p>
          <a:p>
            <a:pPr marL="342900" indent="-342900"/>
            <a:r>
              <a:rPr lang="el-GR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Οι επενδύσεις στο εργοστάσιο της Περιβλέπτου ανέρχονται στα €1,3 εκ. </a:t>
            </a: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27251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Αποτέλεσμα εικόνας για βικος εργοστασιο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r="18381"/>
          <a:stretch/>
        </p:blipFill>
        <p:spPr bwMode="auto">
          <a:xfrm>
            <a:off x="20" y="10"/>
            <a:ext cx="753463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8174736" y="-384313"/>
            <a:ext cx="3377183" cy="3708895"/>
          </a:xfrm>
          <a:noFill/>
        </p:spPr>
        <p:txBody>
          <a:bodyPr>
            <a:normAutofit/>
          </a:bodyPr>
          <a:lstStyle/>
          <a:p>
            <a:pPr algn="l"/>
            <a:r>
              <a:rPr lang="el-GR" sz="4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2002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8174735" y="2435091"/>
            <a:ext cx="3377184" cy="4006652"/>
          </a:xfrm>
          <a:noFill/>
        </p:spPr>
        <p:txBody>
          <a:bodyPr>
            <a:normAutofit fontScale="77500" lnSpcReduction="20000"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l-GR" sz="2600" dirty="0">
                <a:latin typeface="Century Gothic" panose="020B0502020202020204" pitchFamily="34" charset="0"/>
              </a:rPr>
              <a:t>Εγκατάσταση 3ης πλήρους γραμμής παραγωγής και επέκταση των κτιριακών εγκαταστάσεων της Περιβλέπτου </a:t>
            </a:r>
            <a:endParaRPr lang="en-US" sz="2600" dirty="0">
              <a:latin typeface="Century Gothic" panose="020B0502020202020204" pitchFamily="34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l-GR" sz="2600" dirty="0">
              <a:latin typeface="Century Gothic" panose="020B0502020202020204" pitchFamily="34" charset="0"/>
            </a:endParaRP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l-GR" sz="2600" dirty="0">
                <a:latin typeface="Century Gothic" panose="020B0502020202020204" pitchFamily="34" charset="0"/>
              </a:rPr>
              <a:t>Εγκατάσταση 5 μηχανών παραγωγής πωμάτων και 2 μηχανών παραγωγής </a:t>
            </a:r>
            <a:r>
              <a:rPr lang="el-GR" sz="2600" dirty="0" err="1">
                <a:latin typeface="Century Gothic" panose="020B0502020202020204" pitchFamily="34" charset="0"/>
              </a:rPr>
              <a:t>preform</a:t>
            </a:r>
            <a:r>
              <a:rPr lang="el-GR" sz="2600" dirty="0">
                <a:latin typeface="Century Gothic" panose="020B0502020202020204" pitchFamily="34" charset="0"/>
              </a:rPr>
              <a:t> </a:t>
            </a:r>
          </a:p>
          <a:p>
            <a:pPr marL="342900" indent="-342900" algn="l">
              <a:lnSpc>
                <a:spcPct val="7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29917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776091" y="481264"/>
            <a:ext cx="2212848" cy="1857871"/>
          </a:xfrm>
          <a:prstGeom prst="rect">
            <a:avLst/>
          </a:prstGeom>
          <a:solidFill>
            <a:srgbClr val="719C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398651" y="3497931"/>
            <a:ext cx="2212848" cy="2889154"/>
          </a:xfrm>
          <a:prstGeom prst="rect">
            <a:avLst/>
          </a:prstGeom>
          <a:solidFill>
            <a:srgbClr val="515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73614" y="1701532"/>
            <a:ext cx="4846320" cy="0"/>
          </a:xfrm>
          <a:prstGeom prst="line">
            <a:avLst/>
          </a:prstGeom>
          <a:ln>
            <a:solidFill>
              <a:srgbClr val="515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Εικόνα 4" descr="Εικόνα που περιέχει χλόη, βουνό, υπαίθριος, φύση&#10;&#10;Η περιγραφή δημιουργήθηκε με πολύ υψηλή αξιοπιστία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r="32231"/>
          <a:stretch/>
        </p:blipFill>
        <p:spPr>
          <a:xfrm>
            <a:off x="8776091" y="2503727"/>
            <a:ext cx="2931277" cy="3897073"/>
          </a:xfrm>
          <a:prstGeom prst="rect">
            <a:avLst/>
          </a:prstGeom>
        </p:spPr>
      </p:pic>
      <p:pic>
        <p:nvPicPr>
          <p:cNvPr id="8" name="Εικόνα 7" descr="Εικόνα που περιέχει δρόμος, φορτηγό, υπαίθριος, ουρανός&#10;&#10;Η περιγραφή δημιουργήθηκε με πολύ υψηλή αξιοπιστία"/>
          <p:cNvPicPr>
            <a:picLocks noChangeAspect="1"/>
          </p:cNvPicPr>
          <p:nvPr/>
        </p:nvPicPr>
        <p:blipFill rotWithShape="1">
          <a:blip r:embed="rId3"/>
          <a:srcRect l="13648" r="34997" b="4"/>
          <a:stretch/>
        </p:blipFill>
        <p:spPr>
          <a:xfrm>
            <a:off x="6408277" y="481264"/>
            <a:ext cx="2213811" cy="2855799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81734" cy="1212315"/>
          </a:xfrm>
        </p:spPr>
        <p:txBody>
          <a:bodyPr anchor="b">
            <a:norm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2003</a:t>
            </a:r>
            <a:endParaRPr lang="el-GR" sz="4000" b="1" dirty="0">
              <a:latin typeface="Century Gothic" panose="020B0502020202020204" pitchFamily="34" charset="0"/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42666" y="1825625"/>
            <a:ext cx="4981734" cy="4575175"/>
          </a:xfrm>
        </p:spPr>
        <p:txBody>
          <a:bodyPr>
            <a:normAutofit/>
          </a:bodyPr>
          <a:lstStyle/>
          <a:p>
            <a:pPr>
              <a:buClr>
                <a:srgbClr val="51532E"/>
              </a:buClr>
            </a:pPr>
            <a:r>
              <a:rPr lang="el-G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Ιδρύεται η θυγατρική IQ </a:t>
            </a:r>
            <a:r>
              <a:rPr lang="el-GR" sz="20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Brands</a:t>
            </a:r>
            <a:r>
              <a:rPr lang="el-G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που διαθέτει δύο κέντρα αποθήκευσης και διανομής σε Αθήνα και Θεσσαλονίκη</a:t>
            </a:r>
            <a:endParaRPr lang="en-US" sz="20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buClr>
                <a:srgbClr val="51532E"/>
              </a:buClr>
            </a:pPr>
            <a:r>
              <a:rPr lang="el-G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Συνολικό ύψος επενδύσεων €12,6 εκατ. για τη διετία</a:t>
            </a:r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2002-2003</a:t>
            </a:r>
            <a:r>
              <a:rPr lang="el-GR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buClr>
                <a:srgbClr val="51532E"/>
              </a:buClr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983474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0" name="Picture 6" descr="Αποτέλεσμα εικόνας για ανθρακουχο βικος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7" r="2" b="6516"/>
          <a:stretch/>
        </p:blipFill>
        <p:spPr bwMode="auto">
          <a:xfrm>
            <a:off x="-2149942" y="3007894"/>
            <a:ext cx="7217085" cy="385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5021820" y="3650364"/>
            <a:ext cx="6465287" cy="1516014"/>
          </a:xfrm>
        </p:spPr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lang="el-GR" sz="4400" b="1">
                <a:solidFill>
                  <a:schemeClr val="bg1"/>
                </a:solidFill>
                <a:latin typeface="Century Gothic" panose="020B0502020202020204" pitchFamily="34" charset="0"/>
              </a:rPr>
              <a:t>2004</a:t>
            </a:r>
            <a:r>
              <a:rPr lang="en-US" sz="4400">
                <a:solidFill>
                  <a:schemeClr val="bg1"/>
                </a:solidFill>
              </a:rPr>
              <a:t/>
            </a:r>
            <a:br>
              <a:rPr lang="en-US" sz="4400">
                <a:solidFill>
                  <a:schemeClr val="bg1"/>
                </a:solidFill>
              </a:rPr>
            </a:br>
            <a:r>
              <a:rPr lang="en-US" sz="4400">
                <a:solidFill>
                  <a:schemeClr val="bg1"/>
                </a:solidFill>
              </a:rPr>
              <a:t/>
            </a:r>
            <a:br>
              <a:rPr lang="en-US" sz="440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5021821" y="4269685"/>
            <a:ext cx="6465286" cy="602551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4η πλήρης γραμμή παραγωγής για την εμφιάλωση απλού και ανθρακούχου φυσικού μεταλλικού νερού σε γυάλινες φιάλες μιας χρήσης </a:t>
            </a:r>
          </a:p>
          <a:p>
            <a:pPr marL="342900" indent="-342900" algn="just">
              <a:lnSpc>
                <a:spcPct val="7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 algn="just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Εγκαθίσταται η 6η μηχανή παραγωγής </a:t>
            </a:r>
            <a:r>
              <a:rPr lang="el-GR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preform</a:t>
            </a:r>
            <a:r>
              <a:rPr lang="el-G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marL="342900" indent="-342900" algn="just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l-GR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Συνολικές επενδύσεις €3 εκ.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8" name="Picture 4" descr="Αποτέλεσμα εικόνας για vikos water bottle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6" b="5525"/>
          <a:stretch/>
        </p:blipFill>
        <p:spPr bwMode="auto">
          <a:xfrm>
            <a:off x="1949115" y="-911595"/>
            <a:ext cx="3866377" cy="776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40634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2853</TotalTime>
  <Words>676</Words>
  <Application>Microsoft Office PowerPoint</Application>
  <PresentationFormat>Προσαρμογή</PresentationFormat>
  <Paragraphs>100</Paragraphs>
  <Slides>24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24</vt:i4>
      </vt:variant>
    </vt:vector>
  </HeadingPairs>
  <TitlesOfParts>
    <vt:vector size="25" baseType="lpstr">
      <vt:lpstr>Θέμα του Office</vt:lpstr>
      <vt:lpstr>25 Χρόνια ΒΙΚΟΣ Α.Ε.   </vt:lpstr>
      <vt:lpstr>1992</vt:lpstr>
      <vt:lpstr>1993-1995  </vt:lpstr>
      <vt:lpstr>1996-1997</vt:lpstr>
      <vt:lpstr>1998</vt:lpstr>
      <vt:lpstr>2000 -2001 </vt:lpstr>
      <vt:lpstr>2002  </vt:lpstr>
      <vt:lpstr>2003</vt:lpstr>
      <vt:lpstr>2004  </vt:lpstr>
      <vt:lpstr>    Υλοποιείται η επένδυση κατασκευής νέου εργοστασίου στο Καλπάκι Ιωαννίνων για την παραγωγή νερών και αναψυκτικών  Συνολικό ύψος επενδύσεων: €12,7 εκ   </vt:lpstr>
      <vt:lpstr> 2006  Κατοχύρωση της πρωτιάς στο εμφιαλωμένο νερό    Το Φυσικό - Μεταλλικό Νερό «Βίκος» κατακτά την 1η θέσης, με μερίδιο αγοράς 20% παραμένοντας Νο1 μέχρι και σήμερα </vt:lpstr>
      <vt:lpstr>2007-2008  </vt:lpstr>
      <vt:lpstr>2009-2010  </vt:lpstr>
      <vt:lpstr>2011  Βίκος Cool-Tea  </vt:lpstr>
      <vt:lpstr>2014  Φυσικά Μεταλλικά Αναψυκτικά Βίκος   Δημιουργία νέας κατηγορίας στο ελληνικό αναψυκτικό  </vt:lpstr>
      <vt:lpstr>2014-2016  Διεθνής καταξίωση  </vt:lpstr>
      <vt:lpstr>2017  Βίκος Στέβια  Ελληνική καινοτομία στις σύγχρονες διατροφικές τάσεις – Τα μοναδικά αναψυκτικά με Στέβια που παράγονται από Φυσικό Μεταλλικό Νερό   </vt:lpstr>
      <vt:lpstr>Αύξηση του κύκλου εργασιών κι αλματώδης αύξηση των πωλήσεων των αναψυκτικών</vt:lpstr>
      <vt:lpstr>2017  25 Χρόνια Βίκος 25 εκατ. ευρώ επενδύσεις στην Ελλάδα  </vt:lpstr>
      <vt:lpstr>Η ΒΙΚΟΣ ΑΕ σήμερα</vt:lpstr>
      <vt:lpstr>Εταιρική Υπευθυνότητα</vt:lpstr>
      <vt:lpstr>ΒΙΚΟΣ και Αθλητισμός 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Nikiforos Grestas</dc:creator>
  <cp:lastModifiedBy>LENOVOG500-6USER</cp:lastModifiedBy>
  <cp:revision>82</cp:revision>
  <cp:lastPrinted>2017-06-13T12:57:56Z</cp:lastPrinted>
  <dcterms:created xsi:type="dcterms:W3CDTF">2017-05-15T15:23:15Z</dcterms:created>
  <dcterms:modified xsi:type="dcterms:W3CDTF">2017-06-13T14:08:48Z</dcterms:modified>
</cp:coreProperties>
</file>