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1"/>
  </p:sldMasterIdLst>
  <p:notesMasterIdLst>
    <p:notesMasterId r:id="rId21"/>
  </p:notesMasterIdLst>
  <p:handoutMasterIdLst>
    <p:handoutMasterId r:id="rId22"/>
  </p:handoutMasterIdLst>
  <p:sldIdLst>
    <p:sldId id="1320" r:id="rId2"/>
    <p:sldId id="1588" r:id="rId3"/>
    <p:sldId id="1559" r:id="rId4"/>
    <p:sldId id="1550" r:id="rId5"/>
    <p:sldId id="1560" r:id="rId6"/>
    <p:sldId id="1581" r:id="rId7"/>
    <p:sldId id="1551" r:id="rId8"/>
    <p:sldId id="1582" r:id="rId9"/>
    <p:sldId id="1583" r:id="rId10"/>
    <p:sldId id="1564" r:id="rId11"/>
    <p:sldId id="1584" r:id="rId12"/>
    <p:sldId id="1586" r:id="rId13"/>
    <p:sldId id="1592" r:id="rId14"/>
    <p:sldId id="3320" r:id="rId15"/>
    <p:sldId id="1565" r:id="rId16"/>
    <p:sldId id="3326" r:id="rId17"/>
    <p:sldId id="1570" r:id="rId18"/>
    <p:sldId id="1589" r:id="rId19"/>
    <p:sldId id="1538" r:id="rId20"/>
  </p:sldIdLst>
  <p:sldSz cx="9144000" cy="6859588"/>
  <p:notesSz cx="10018713" cy="68881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7S/u2Pz02KZbCcCa1StS4g==" hashData="qx/pJe+USTrIUSJtk8wRwE2+MVZjRZRXIejoWD1QzFDAta+xRDaM2GtkfGbUFgAv+QpeA+M+4EBB/O03fB8aEA=="/>
  <p:extLst>
    <p:ext uri="{EFAFB233-063F-42B5-8137-9DF3F51BA10A}">
      <p15:sldGuideLst xmlns:p15="http://schemas.microsoft.com/office/powerpoint/2012/main">
        <p15:guide id="1" orient="horz" pos="4292" userDrawn="1">
          <p15:clr>
            <a:srgbClr val="A4A3A4"/>
          </p15:clr>
        </p15:guide>
        <p15:guide id="2" orient="horz" pos="29" userDrawn="1">
          <p15:clr>
            <a:srgbClr val="A4A3A4"/>
          </p15:clr>
        </p15:guide>
        <p15:guide id="3" orient="horz" pos="2614" userDrawn="1">
          <p15:clr>
            <a:srgbClr val="A4A3A4"/>
          </p15:clr>
        </p15:guide>
        <p15:guide id="4" orient="horz" pos="323" userDrawn="1">
          <p15:clr>
            <a:srgbClr val="A4A3A4"/>
          </p15:clr>
        </p15:guide>
        <p15:guide id="5" orient="horz" pos="800" userDrawn="1">
          <p15:clr>
            <a:srgbClr val="A4A3A4"/>
          </p15:clr>
        </p15:guide>
        <p15:guide id="6" orient="horz" pos="4270" userDrawn="1">
          <p15:clr>
            <a:srgbClr val="A4A3A4"/>
          </p15:clr>
        </p15:guide>
        <p15:guide id="8" pos="317" userDrawn="1">
          <p15:clr>
            <a:srgbClr val="A4A3A4"/>
          </p15:clr>
        </p15:guide>
        <p15:guide id="9" pos="1179" userDrawn="1">
          <p15:clr>
            <a:srgbClr val="A4A3A4"/>
          </p15:clr>
        </p15:guide>
        <p15:guide id="10" pos="5443" userDrawn="1">
          <p15:clr>
            <a:srgbClr val="A4A3A4"/>
          </p15:clr>
        </p15:guide>
        <p15:guide id="11" pos="1066" userDrawn="1">
          <p15:clr>
            <a:srgbClr val="A4A3A4"/>
          </p15:clr>
        </p15:guide>
      </p15:sldGuideLst>
    </p:ext>
    <p:ext uri="{2D200454-40CA-4A62-9FC3-DE9A4176ACB9}">
      <p15:notesGuideLst xmlns:p15="http://schemas.microsoft.com/office/powerpoint/2012/main">
        <p15:guide id="1" orient="horz" pos="2171" userDrawn="1">
          <p15:clr>
            <a:srgbClr val="A4A3A4"/>
          </p15:clr>
        </p15:guide>
        <p15:guide id="2" pos="3154" userDrawn="1">
          <p15:clr>
            <a:srgbClr val="A4A3A4"/>
          </p15:clr>
        </p15:guide>
        <p15:guide id="3" orient="horz" pos="2170" userDrawn="1">
          <p15:clr>
            <a:srgbClr val="A4A3A4"/>
          </p15:clr>
        </p15:guide>
        <p15:guide id="4" pos="315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kis par" initials="ap" lastIdx="64" clrIdx="0">
    <p:extLst>
      <p:ext uri="{19B8F6BF-5375-455C-9EA6-DF929625EA0E}">
        <p15:presenceInfo xmlns:p15="http://schemas.microsoft.com/office/powerpoint/2012/main" userId="85bdf40a8b6a28b8" providerId="Windows Live"/>
      </p:ext>
    </p:extLst>
  </p:cmAuthor>
  <p:cmAuthor id="2" name="Ponirou Ioanna" initials="PI" lastIdx="28" clrIdx="1">
    <p:extLst>
      <p:ext uri="{19B8F6BF-5375-455C-9EA6-DF929625EA0E}">
        <p15:presenceInfo xmlns:p15="http://schemas.microsoft.com/office/powerpoint/2012/main" userId="Ponirou Ioanna" providerId="None"/>
      </p:ext>
    </p:extLst>
  </p:cmAuthor>
  <p:cmAuthor id="3" name="rsm565 rsmgreece" initials="rr" lastIdx="1" clrIdx="2">
    <p:extLst>
      <p:ext uri="{19B8F6BF-5375-455C-9EA6-DF929625EA0E}">
        <p15:presenceInfo xmlns:p15="http://schemas.microsoft.com/office/powerpoint/2012/main" userId="942aacb376abc25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B4E3"/>
    <a:srgbClr val="558ED5"/>
    <a:srgbClr val="000000"/>
    <a:srgbClr val="009CDE"/>
    <a:srgbClr val="63666A"/>
    <a:srgbClr val="469C35"/>
    <a:srgbClr val="7D7D7D"/>
    <a:srgbClr val="F79646"/>
    <a:srgbClr val="E87722"/>
    <a:srgbClr val="B5CE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59" autoAdjust="0"/>
    <p:restoredTop sz="95238" autoAdjust="0"/>
  </p:normalViewPr>
  <p:slideViewPr>
    <p:cSldViewPr snapToGrid="0">
      <p:cViewPr varScale="1">
        <p:scale>
          <a:sx n="115" d="100"/>
          <a:sy n="115" d="100"/>
        </p:scale>
        <p:origin x="1500" y="114"/>
      </p:cViewPr>
      <p:guideLst>
        <p:guide orient="horz" pos="4292"/>
        <p:guide orient="horz" pos="29"/>
        <p:guide orient="horz" pos="2614"/>
        <p:guide orient="horz" pos="323"/>
        <p:guide orient="horz" pos="800"/>
        <p:guide orient="horz" pos="4270"/>
        <p:guide pos="317"/>
        <p:guide pos="1179"/>
        <p:guide pos="5443"/>
        <p:guide pos="1066"/>
      </p:guideLst>
    </p:cSldViewPr>
  </p:slideViewPr>
  <p:outlineViewPr>
    <p:cViewPr>
      <p:scale>
        <a:sx n="33" d="100"/>
        <a:sy n="33" d="100"/>
      </p:scale>
      <p:origin x="0" y="37056"/>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8" d="100"/>
          <a:sy n="88" d="100"/>
        </p:scale>
        <p:origin x="1824" y="67"/>
      </p:cViewPr>
      <p:guideLst>
        <p:guide orient="horz" pos="2171"/>
        <p:guide pos="3154"/>
        <p:guide orient="horz" pos="2170"/>
        <p:guide pos="315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4341443" cy="344408"/>
          </a:xfrm>
          <a:prstGeom prst="rect">
            <a:avLst/>
          </a:prstGeom>
        </p:spPr>
        <p:txBody>
          <a:bodyPr vert="horz" lIns="92428" tIns="46214" rIns="92428" bIns="46214" rtlCol="0"/>
          <a:lstStyle>
            <a:lvl1pPr algn="l">
              <a:defRPr sz="1200"/>
            </a:lvl1pPr>
          </a:lstStyle>
          <a:p>
            <a:endParaRPr lang="en-GB"/>
          </a:p>
        </p:txBody>
      </p:sp>
      <p:sp>
        <p:nvSpPr>
          <p:cNvPr id="3" name="Date Placeholder 2"/>
          <p:cNvSpPr>
            <a:spLocks noGrp="1"/>
          </p:cNvSpPr>
          <p:nvPr>
            <p:ph type="dt" sz="quarter" idx="1"/>
          </p:nvPr>
        </p:nvSpPr>
        <p:spPr>
          <a:xfrm>
            <a:off x="5674956" y="1"/>
            <a:ext cx="4341443" cy="344408"/>
          </a:xfrm>
          <a:prstGeom prst="rect">
            <a:avLst/>
          </a:prstGeom>
        </p:spPr>
        <p:txBody>
          <a:bodyPr vert="horz" lIns="92428" tIns="46214" rIns="92428" bIns="46214" rtlCol="0"/>
          <a:lstStyle>
            <a:lvl1pPr algn="r">
              <a:defRPr sz="1200"/>
            </a:lvl1pPr>
          </a:lstStyle>
          <a:p>
            <a:fld id="{1E473AF6-2FAB-4713-B6C6-E0386261291F}" type="datetimeFigureOut">
              <a:rPr lang="en-GB" smtClean="0"/>
              <a:pPr/>
              <a:t>16/12/2019</a:t>
            </a:fld>
            <a:endParaRPr lang="en-GB"/>
          </a:p>
        </p:txBody>
      </p:sp>
      <p:sp>
        <p:nvSpPr>
          <p:cNvPr id="4" name="Footer Placeholder 3"/>
          <p:cNvSpPr>
            <a:spLocks noGrp="1"/>
          </p:cNvSpPr>
          <p:nvPr>
            <p:ph type="ftr" sz="quarter" idx="2"/>
          </p:nvPr>
        </p:nvSpPr>
        <p:spPr>
          <a:xfrm>
            <a:off x="1" y="6542559"/>
            <a:ext cx="4341443" cy="344408"/>
          </a:xfrm>
          <a:prstGeom prst="rect">
            <a:avLst/>
          </a:prstGeom>
        </p:spPr>
        <p:txBody>
          <a:bodyPr vert="horz" lIns="92428" tIns="46214" rIns="92428" bIns="46214" rtlCol="0" anchor="b"/>
          <a:lstStyle>
            <a:lvl1pPr algn="l">
              <a:defRPr sz="1200"/>
            </a:lvl1pPr>
          </a:lstStyle>
          <a:p>
            <a:endParaRPr lang="en-GB"/>
          </a:p>
        </p:txBody>
      </p:sp>
      <p:sp>
        <p:nvSpPr>
          <p:cNvPr id="5" name="Slide Number Placeholder 4"/>
          <p:cNvSpPr>
            <a:spLocks noGrp="1"/>
          </p:cNvSpPr>
          <p:nvPr>
            <p:ph type="sldNum" sz="quarter" idx="3"/>
          </p:nvPr>
        </p:nvSpPr>
        <p:spPr>
          <a:xfrm>
            <a:off x="5674956" y="6542559"/>
            <a:ext cx="4341443" cy="344408"/>
          </a:xfrm>
          <a:prstGeom prst="rect">
            <a:avLst/>
          </a:prstGeom>
        </p:spPr>
        <p:txBody>
          <a:bodyPr vert="horz" lIns="92428" tIns="46214" rIns="92428" bIns="46214" rtlCol="0" anchor="b"/>
          <a:lstStyle>
            <a:lvl1pPr algn="r">
              <a:defRPr sz="1200"/>
            </a:lvl1pPr>
          </a:lstStyle>
          <a:p>
            <a:fld id="{6898E0F9-4544-4B83-BE12-483232559C3B}" type="slidenum">
              <a:rPr lang="en-GB" smtClean="0"/>
              <a:pPr/>
              <a:t>‹#›</a:t>
            </a:fld>
            <a:endParaRPr lang="en-GB"/>
          </a:p>
        </p:txBody>
      </p:sp>
    </p:spTree>
    <p:extLst>
      <p:ext uri="{BB962C8B-B14F-4D97-AF65-F5344CB8AC3E}">
        <p14:creationId xmlns:p14="http://schemas.microsoft.com/office/powerpoint/2010/main" val="845763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Slide Image Placeholder 7">
            <a:extLst>
              <a:ext uri="{FF2B5EF4-FFF2-40B4-BE49-F238E27FC236}">
                <a16:creationId xmlns:a16="http://schemas.microsoft.com/office/drawing/2014/main" id="{FC8DBBA5-EFC6-4B99-A866-3BA1DBB19239}"/>
              </a:ext>
            </a:extLst>
          </p:cNvPr>
          <p:cNvSpPr>
            <a:spLocks noGrp="1" noRot="1" noChangeAspect="1"/>
          </p:cNvSpPr>
          <p:nvPr>
            <p:ph type="sldImg" idx="2"/>
          </p:nvPr>
        </p:nvSpPr>
        <p:spPr>
          <a:xfrm>
            <a:off x="442913" y="17463"/>
            <a:ext cx="9132887" cy="6851650"/>
          </a:xfrm>
          <a:prstGeom prst="rect">
            <a:avLst/>
          </a:prstGeom>
          <a:noFill/>
          <a:ln w="12700">
            <a:solidFill>
              <a:prstClr val="black"/>
            </a:solidFill>
          </a:ln>
        </p:spPr>
        <p:txBody>
          <a:bodyPr vert="horz" lIns="92428" tIns="46214" rIns="92428" bIns="46214" rtlCol="0" anchor="ctr"/>
          <a:lstStyle/>
          <a:p>
            <a:endParaRPr lang="en-GB"/>
          </a:p>
        </p:txBody>
      </p:sp>
    </p:spTree>
    <p:extLst>
      <p:ext uri="{BB962C8B-B14F-4D97-AF65-F5344CB8AC3E}">
        <p14:creationId xmlns:p14="http://schemas.microsoft.com/office/powerpoint/2010/main" val="2295960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41675" y="25400"/>
            <a:ext cx="13339763" cy="10009188"/>
          </a:xfrm>
        </p:spPr>
      </p:sp>
      <p:sp>
        <p:nvSpPr>
          <p:cNvPr id="3" name="Notes Placeholder 2"/>
          <p:cNvSpPr>
            <a:spLocks noGrp="1"/>
          </p:cNvSpPr>
          <p:nvPr>
            <p:ph type="body" idx="1"/>
          </p:nvPr>
        </p:nvSpPr>
        <p:spPr>
          <a:xfrm>
            <a:off x="685424" y="4843787"/>
            <a:ext cx="5486676" cy="3962456"/>
          </a:xfrm>
          <a:prstGeom prst="rect">
            <a:avLst/>
          </a:prstGeom>
        </p:spPr>
        <p:txBody>
          <a:bodyPr lIns="92428" tIns="46214" rIns="92428" bIns="46214"/>
          <a:lstStyle/>
          <a:p>
            <a:endParaRPr lang="en-GB" dirty="0"/>
          </a:p>
        </p:txBody>
      </p:sp>
    </p:spTree>
    <p:extLst>
      <p:ext uri="{BB962C8B-B14F-4D97-AF65-F5344CB8AC3E}">
        <p14:creationId xmlns:p14="http://schemas.microsoft.com/office/powerpoint/2010/main" val="25482886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2913" y="17463"/>
            <a:ext cx="9132887" cy="6851650"/>
          </a:xfrm>
        </p:spPr>
      </p:sp>
      <p:sp>
        <p:nvSpPr>
          <p:cNvPr id="3" name="Notes Placeholder 2"/>
          <p:cNvSpPr>
            <a:spLocks noGrp="1"/>
          </p:cNvSpPr>
          <p:nvPr>
            <p:ph type="body" idx="1"/>
          </p:nvPr>
        </p:nvSpPr>
        <p:spPr>
          <a:xfrm>
            <a:off x="1001391" y="3315392"/>
            <a:ext cx="8015931" cy="2712154"/>
          </a:xfrm>
          <a:prstGeom prst="rect">
            <a:avLst/>
          </a:prstGeom>
        </p:spPr>
        <p:txBody>
          <a:bodyPr lIns="92428" tIns="46214" rIns="92428" bIns="46214"/>
          <a:lstStyle/>
          <a:p>
            <a:endParaRPr lang="en-GB" dirty="0"/>
          </a:p>
        </p:txBody>
      </p:sp>
    </p:spTree>
    <p:extLst>
      <p:ext uri="{BB962C8B-B14F-4D97-AF65-F5344CB8AC3E}">
        <p14:creationId xmlns:p14="http://schemas.microsoft.com/office/powerpoint/2010/main" val="2852569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2913" y="17463"/>
            <a:ext cx="9132887" cy="6851650"/>
          </a:xfrm>
        </p:spPr>
      </p:sp>
      <p:sp>
        <p:nvSpPr>
          <p:cNvPr id="3" name="Notes Placeholder 2"/>
          <p:cNvSpPr>
            <a:spLocks noGrp="1"/>
          </p:cNvSpPr>
          <p:nvPr>
            <p:ph type="body" idx="1"/>
          </p:nvPr>
        </p:nvSpPr>
        <p:spPr>
          <a:xfrm>
            <a:off x="1001391" y="3315392"/>
            <a:ext cx="8015931" cy="2712154"/>
          </a:xfrm>
          <a:prstGeom prst="rect">
            <a:avLst/>
          </a:prstGeom>
        </p:spPr>
        <p:txBody>
          <a:bodyPr lIns="92428" tIns="46214" rIns="92428" bIns="46214"/>
          <a:lstStyle/>
          <a:p>
            <a:endParaRPr lang="en-GB" dirty="0"/>
          </a:p>
        </p:txBody>
      </p:sp>
    </p:spTree>
    <p:extLst>
      <p:ext uri="{BB962C8B-B14F-4D97-AF65-F5344CB8AC3E}">
        <p14:creationId xmlns:p14="http://schemas.microsoft.com/office/powerpoint/2010/main" val="2436009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2913" y="17463"/>
            <a:ext cx="9132887" cy="6851650"/>
          </a:xfrm>
        </p:spPr>
      </p:sp>
      <p:sp>
        <p:nvSpPr>
          <p:cNvPr id="3" name="Notes Placeholder 2"/>
          <p:cNvSpPr>
            <a:spLocks noGrp="1"/>
          </p:cNvSpPr>
          <p:nvPr>
            <p:ph type="body" idx="1"/>
          </p:nvPr>
        </p:nvSpPr>
        <p:spPr>
          <a:xfrm>
            <a:off x="1001391" y="3315392"/>
            <a:ext cx="8015931" cy="2712154"/>
          </a:xfrm>
          <a:prstGeom prst="rect">
            <a:avLst/>
          </a:prstGeom>
        </p:spPr>
        <p:txBody>
          <a:bodyPr lIns="92428" tIns="46214" rIns="92428" bIns="46214"/>
          <a:lstStyle/>
          <a:p>
            <a:endParaRPr lang="en-GB" dirty="0"/>
          </a:p>
        </p:txBody>
      </p:sp>
    </p:spTree>
    <p:extLst>
      <p:ext uri="{BB962C8B-B14F-4D97-AF65-F5344CB8AC3E}">
        <p14:creationId xmlns:p14="http://schemas.microsoft.com/office/powerpoint/2010/main" val="39872105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2913" y="17463"/>
            <a:ext cx="9132887" cy="6851650"/>
          </a:xfrm>
        </p:spPr>
      </p:sp>
      <p:sp>
        <p:nvSpPr>
          <p:cNvPr id="3" name="Notes Placeholder 2"/>
          <p:cNvSpPr>
            <a:spLocks noGrp="1"/>
          </p:cNvSpPr>
          <p:nvPr>
            <p:ph type="body" idx="1"/>
          </p:nvPr>
        </p:nvSpPr>
        <p:spPr>
          <a:xfrm>
            <a:off x="1001391" y="3315392"/>
            <a:ext cx="8015931" cy="2712154"/>
          </a:xfrm>
          <a:prstGeom prst="rect">
            <a:avLst/>
          </a:prstGeom>
        </p:spPr>
        <p:txBody>
          <a:bodyPr lIns="92428" tIns="46214" rIns="92428" bIns="46214"/>
          <a:lstStyle/>
          <a:p>
            <a:endParaRPr lang="en-GB" dirty="0"/>
          </a:p>
        </p:txBody>
      </p:sp>
    </p:spTree>
    <p:extLst>
      <p:ext uri="{BB962C8B-B14F-4D97-AF65-F5344CB8AC3E}">
        <p14:creationId xmlns:p14="http://schemas.microsoft.com/office/powerpoint/2010/main" val="3952465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2913" y="17463"/>
            <a:ext cx="9132887" cy="6851650"/>
          </a:xfrm>
        </p:spPr>
      </p:sp>
      <p:sp>
        <p:nvSpPr>
          <p:cNvPr id="3" name="Notes Placeholder 2"/>
          <p:cNvSpPr>
            <a:spLocks noGrp="1"/>
          </p:cNvSpPr>
          <p:nvPr>
            <p:ph type="body" idx="1"/>
          </p:nvPr>
        </p:nvSpPr>
        <p:spPr>
          <a:xfrm>
            <a:off x="1001391" y="3315392"/>
            <a:ext cx="8015931" cy="2712154"/>
          </a:xfrm>
          <a:prstGeom prst="rect">
            <a:avLst/>
          </a:prstGeom>
        </p:spPr>
        <p:txBody>
          <a:bodyPr lIns="92428" tIns="46214" rIns="92428" bIns="46214"/>
          <a:lstStyle/>
          <a:p>
            <a:endParaRPr lang="en-GB" dirty="0"/>
          </a:p>
        </p:txBody>
      </p:sp>
    </p:spTree>
    <p:extLst>
      <p:ext uri="{BB962C8B-B14F-4D97-AF65-F5344CB8AC3E}">
        <p14:creationId xmlns:p14="http://schemas.microsoft.com/office/powerpoint/2010/main" val="64226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2913" y="17463"/>
            <a:ext cx="9132887" cy="6851650"/>
          </a:xfrm>
        </p:spPr>
      </p:sp>
      <p:sp>
        <p:nvSpPr>
          <p:cNvPr id="3" name="Notes Placeholder 2"/>
          <p:cNvSpPr>
            <a:spLocks noGrp="1"/>
          </p:cNvSpPr>
          <p:nvPr>
            <p:ph type="body" idx="1"/>
          </p:nvPr>
        </p:nvSpPr>
        <p:spPr>
          <a:xfrm>
            <a:off x="1001391" y="3315392"/>
            <a:ext cx="8015931" cy="2712154"/>
          </a:xfrm>
          <a:prstGeom prst="rect">
            <a:avLst/>
          </a:prstGeom>
        </p:spPr>
        <p:txBody>
          <a:bodyPr lIns="92428" tIns="46214" rIns="92428" bIns="46214"/>
          <a:lstStyle/>
          <a:p>
            <a:endParaRPr lang="en-GB" dirty="0"/>
          </a:p>
        </p:txBody>
      </p:sp>
    </p:spTree>
    <p:extLst>
      <p:ext uri="{BB962C8B-B14F-4D97-AF65-F5344CB8AC3E}">
        <p14:creationId xmlns:p14="http://schemas.microsoft.com/office/powerpoint/2010/main" val="3228128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2913" y="17463"/>
            <a:ext cx="9132887" cy="6851650"/>
          </a:xfrm>
        </p:spPr>
      </p:sp>
      <p:sp>
        <p:nvSpPr>
          <p:cNvPr id="3" name="Notes Placeholder 2"/>
          <p:cNvSpPr>
            <a:spLocks noGrp="1"/>
          </p:cNvSpPr>
          <p:nvPr>
            <p:ph type="body" idx="1"/>
          </p:nvPr>
        </p:nvSpPr>
        <p:spPr>
          <a:xfrm>
            <a:off x="1001391" y="3315392"/>
            <a:ext cx="8015931" cy="2712154"/>
          </a:xfrm>
          <a:prstGeom prst="rect">
            <a:avLst/>
          </a:prstGeom>
        </p:spPr>
        <p:txBody>
          <a:bodyPr lIns="92428" tIns="46214" rIns="92428" bIns="46214"/>
          <a:lstStyle/>
          <a:p>
            <a:endParaRPr lang="en-GB" dirty="0"/>
          </a:p>
        </p:txBody>
      </p:sp>
    </p:spTree>
    <p:extLst>
      <p:ext uri="{BB962C8B-B14F-4D97-AF65-F5344CB8AC3E}">
        <p14:creationId xmlns:p14="http://schemas.microsoft.com/office/powerpoint/2010/main" val="2364756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2913" y="17463"/>
            <a:ext cx="9132887" cy="6851650"/>
          </a:xfrm>
        </p:spPr>
      </p:sp>
      <p:sp>
        <p:nvSpPr>
          <p:cNvPr id="3" name="Notes Placeholder 2"/>
          <p:cNvSpPr>
            <a:spLocks noGrp="1"/>
          </p:cNvSpPr>
          <p:nvPr>
            <p:ph type="body" idx="1"/>
          </p:nvPr>
        </p:nvSpPr>
        <p:spPr>
          <a:xfrm>
            <a:off x="1001391" y="3315392"/>
            <a:ext cx="8015931" cy="2712154"/>
          </a:xfrm>
          <a:prstGeom prst="rect">
            <a:avLst/>
          </a:prstGeom>
        </p:spPr>
        <p:txBody>
          <a:bodyPr lIns="92428" tIns="46214" rIns="92428" bIns="46214"/>
          <a:lstStyle/>
          <a:p>
            <a:endParaRPr lang="en-GB" dirty="0"/>
          </a:p>
        </p:txBody>
      </p:sp>
    </p:spTree>
    <p:extLst>
      <p:ext uri="{BB962C8B-B14F-4D97-AF65-F5344CB8AC3E}">
        <p14:creationId xmlns:p14="http://schemas.microsoft.com/office/powerpoint/2010/main" val="31282765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2913" y="17463"/>
            <a:ext cx="9132887" cy="6851650"/>
          </a:xfrm>
        </p:spPr>
      </p:sp>
      <p:sp>
        <p:nvSpPr>
          <p:cNvPr id="3" name="Notes Placeholder 2"/>
          <p:cNvSpPr>
            <a:spLocks noGrp="1"/>
          </p:cNvSpPr>
          <p:nvPr>
            <p:ph type="body" idx="1"/>
          </p:nvPr>
        </p:nvSpPr>
        <p:spPr>
          <a:xfrm>
            <a:off x="1001391" y="3315392"/>
            <a:ext cx="8015931" cy="2712154"/>
          </a:xfrm>
          <a:prstGeom prst="rect">
            <a:avLst/>
          </a:prstGeom>
        </p:spPr>
        <p:txBody>
          <a:bodyPr lIns="92428" tIns="46214" rIns="92428" bIns="46214"/>
          <a:lstStyle/>
          <a:p>
            <a:endParaRPr lang="en-GB" dirty="0"/>
          </a:p>
        </p:txBody>
      </p:sp>
    </p:spTree>
    <p:extLst>
      <p:ext uri="{BB962C8B-B14F-4D97-AF65-F5344CB8AC3E}">
        <p14:creationId xmlns:p14="http://schemas.microsoft.com/office/powerpoint/2010/main" val="933663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2913" y="17463"/>
            <a:ext cx="9132887" cy="6851650"/>
          </a:xfrm>
        </p:spPr>
      </p:sp>
      <p:sp>
        <p:nvSpPr>
          <p:cNvPr id="3" name="Notes Placeholder 2"/>
          <p:cNvSpPr>
            <a:spLocks noGrp="1"/>
          </p:cNvSpPr>
          <p:nvPr>
            <p:ph type="body" idx="1"/>
          </p:nvPr>
        </p:nvSpPr>
        <p:spPr>
          <a:xfrm>
            <a:off x="1001391" y="3315392"/>
            <a:ext cx="8015931" cy="2712154"/>
          </a:xfrm>
          <a:prstGeom prst="rect">
            <a:avLst/>
          </a:prstGeom>
        </p:spPr>
        <p:txBody>
          <a:bodyPr lIns="92428" tIns="46214" rIns="92428" bIns="46214"/>
          <a:lstStyle/>
          <a:p>
            <a:endParaRPr lang="en-GB" dirty="0"/>
          </a:p>
        </p:txBody>
      </p:sp>
    </p:spTree>
    <p:extLst>
      <p:ext uri="{BB962C8B-B14F-4D97-AF65-F5344CB8AC3E}">
        <p14:creationId xmlns:p14="http://schemas.microsoft.com/office/powerpoint/2010/main" val="868563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70"/>
            <a:ext cx="9169804" cy="6876527"/>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6" y="2405091"/>
            <a:ext cx="5826719" cy="1646683"/>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6" y="4051772"/>
            <a:ext cx="5826719" cy="1097153"/>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98F9EE-42FE-4EF1-90E4-189DC2EEA993}" type="slidenum">
              <a:rPr lang="el-GR" smtClean="0"/>
              <a:pPr/>
              <a:t>‹#›</a:t>
            </a:fld>
            <a:endParaRPr lang="el-GR"/>
          </a:p>
        </p:txBody>
      </p:sp>
    </p:spTree>
    <p:extLst>
      <p:ext uri="{BB962C8B-B14F-4D97-AF65-F5344CB8AC3E}">
        <p14:creationId xmlns:p14="http://schemas.microsoft.com/office/powerpoint/2010/main" val="34223523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741"/>
            <a:ext cx="6347714" cy="3404388"/>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1435"/>
            <a:ext cx="6347714" cy="1571326"/>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98F9EE-42FE-4EF1-90E4-189DC2EEA993}" type="slidenum">
              <a:rPr lang="el-GR" smtClean="0"/>
              <a:pPr/>
              <a:t>‹#›</a:t>
            </a:fld>
            <a:endParaRPr lang="el-GR"/>
          </a:p>
        </p:txBody>
      </p:sp>
    </p:spTree>
    <p:extLst>
      <p:ext uri="{BB962C8B-B14F-4D97-AF65-F5344CB8AC3E}">
        <p14:creationId xmlns:p14="http://schemas.microsoft.com/office/powerpoint/2010/main" val="341838004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741"/>
            <a:ext cx="6072182" cy="30233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3041"/>
            <a:ext cx="5419804" cy="381088"/>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9" y="4471435"/>
            <a:ext cx="6347715" cy="1571326"/>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98F9EE-42FE-4EF1-90E4-189DC2EEA993}" type="slidenum">
              <a:rPr lang="el-GR" smtClean="0"/>
              <a:pPr/>
              <a:t>‹#›</a:t>
            </a:fld>
            <a:endParaRPr lang="el-GR"/>
          </a:p>
        </p:txBody>
      </p:sp>
      <p:sp>
        <p:nvSpPr>
          <p:cNvPr id="24" name="TextBox 23"/>
          <p:cNvSpPr txBox="1"/>
          <p:nvPr/>
        </p:nvSpPr>
        <p:spPr>
          <a:xfrm>
            <a:off x="482712" y="790561"/>
            <a:ext cx="457319" cy="584911"/>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700" y="2887225"/>
            <a:ext cx="457319" cy="584911"/>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7046899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9" y="1932435"/>
            <a:ext cx="6347715" cy="2596061"/>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9" y="4528496"/>
            <a:ext cx="6347715" cy="1514265"/>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98F9EE-42FE-4EF1-90E4-189DC2EEA993}" type="slidenum">
              <a:rPr lang="el-GR" smtClean="0"/>
              <a:pPr/>
              <a:t>‹#›</a:t>
            </a:fld>
            <a:endParaRPr lang="el-GR"/>
          </a:p>
        </p:txBody>
      </p:sp>
    </p:spTree>
    <p:extLst>
      <p:ext uri="{BB962C8B-B14F-4D97-AF65-F5344CB8AC3E}">
        <p14:creationId xmlns:p14="http://schemas.microsoft.com/office/powerpoint/2010/main" val="220181478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741"/>
            <a:ext cx="6072182" cy="30233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4129"/>
            <a:ext cx="6347716" cy="514367"/>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9" y="4528496"/>
            <a:ext cx="6347715" cy="1514265"/>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98F9EE-42FE-4EF1-90E4-189DC2EEA993}" type="slidenum">
              <a:rPr lang="el-GR" smtClean="0"/>
              <a:pPr/>
              <a:t>‹#›</a:t>
            </a:fld>
            <a:endParaRPr lang="el-GR"/>
          </a:p>
        </p:txBody>
      </p:sp>
      <p:sp>
        <p:nvSpPr>
          <p:cNvPr id="24" name="TextBox 23"/>
          <p:cNvSpPr txBox="1"/>
          <p:nvPr/>
        </p:nvSpPr>
        <p:spPr>
          <a:xfrm>
            <a:off x="482712" y="790561"/>
            <a:ext cx="457319" cy="584911"/>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700" y="2887225"/>
            <a:ext cx="457319" cy="584911"/>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2328562"/>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741"/>
            <a:ext cx="6341465" cy="30233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4129"/>
            <a:ext cx="6347716" cy="514367"/>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9" y="4528496"/>
            <a:ext cx="6347715" cy="1514265"/>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98F9EE-42FE-4EF1-90E4-189DC2EEA993}" type="slidenum">
              <a:rPr lang="el-GR" smtClean="0"/>
              <a:pPr/>
              <a:t>‹#›</a:t>
            </a:fld>
            <a:endParaRPr lang="el-GR"/>
          </a:p>
        </p:txBody>
      </p:sp>
    </p:spTree>
    <p:extLst>
      <p:ext uri="{BB962C8B-B14F-4D97-AF65-F5344CB8AC3E}">
        <p14:creationId xmlns:p14="http://schemas.microsoft.com/office/powerpoint/2010/main" val="188505844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dirty="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98F9EE-42FE-4EF1-90E4-189DC2EEA993}" type="slidenum">
              <a:rPr lang="el-GR" smtClean="0"/>
              <a:pPr/>
              <a:t>‹#›</a:t>
            </a:fld>
            <a:endParaRPr lang="el-GR"/>
          </a:p>
        </p:txBody>
      </p:sp>
    </p:spTree>
    <p:extLst>
      <p:ext uri="{BB962C8B-B14F-4D97-AF65-F5344CB8AC3E}">
        <p14:creationId xmlns:p14="http://schemas.microsoft.com/office/powerpoint/2010/main" val="1382804247"/>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742"/>
            <a:ext cx="978812" cy="525266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742"/>
            <a:ext cx="5195026" cy="52526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98F9EE-42FE-4EF1-90E4-189DC2EEA993}" type="slidenum">
              <a:rPr lang="el-GR" smtClean="0"/>
              <a:pPr/>
              <a:t>‹#›</a:t>
            </a:fld>
            <a:endParaRPr lang="el-GR"/>
          </a:p>
        </p:txBody>
      </p:sp>
    </p:spTree>
    <p:extLst>
      <p:ext uri="{BB962C8B-B14F-4D97-AF65-F5344CB8AC3E}">
        <p14:creationId xmlns:p14="http://schemas.microsoft.com/office/powerpoint/2010/main" val="3563518087"/>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SM Image Slide">
    <p:spTree>
      <p:nvGrpSpPr>
        <p:cNvPr id="1" name=""/>
        <p:cNvGrpSpPr/>
        <p:nvPr/>
      </p:nvGrpSpPr>
      <p:grpSpPr>
        <a:xfrm>
          <a:off x="0" y="0"/>
          <a:ext cx="0" cy="0"/>
          <a:chOff x="0" y="0"/>
          <a:chExt cx="0" cy="0"/>
        </a:xfrm>
      </p:grpSpPr>
      <p:sp>
        <p:nvSpPr>
          <p:cNvPr id="10" name="Picture Placeholder 9"/>
          <p:cNvSpPr>
            <a:spLocks noGrp="1"/>
          </p:cNvSpPr>
          <p:nvPr>
            <p:ph type="pic" sz="quarter" idx="11"/>
          </p:nvPr>
        </p:nvSpPr>
        <p:spPr>
          <a:xfrm>
            <a:off x="9" y="260711"/>
            <a:ext cx="8964613" cy="5665941"/>
          </a:xfrm>
          <a:prstGeom prst="rect">
            <a:avLst/>
          </a:prstGeom>
        </p:spPr>
        <p:txBody>
          <a:bodyPr/>
          <a:lstStyle>
            <a:lvl1pPr>
              <a:defRPr>
                <a:latin typeface="Calibri" panose="020F0502020204030204" pitchFamily="34" charset="0"/>
                <a:cs typeface="Calibri" panose="020F0502020204030204" pitchFamily="34" charset="0"/>
              </a:defRPr>
            </a:lvl1pPr>
          </a:lstStyle>
          <a:p>
            <a:r>
              <a:rPr lang="el-GR"/>
              <a:t>Κάντε κλικ στο εικονίδιο για να προσθέσετε μια εικόνα</a:t>
            </a:r>
            <a:endParaRPr lang="en-GB"/>
          </a:p>
        </p:txBody>
      </p:sp>
      <p:sp>
        <p:nvSpPr>
          <p:cNvPr id="5" name="Θέση αριθμού διαφάνειας 2"/>
          <p:cNvSpPr>
            <a:spLocks noGrp="1"/>
          </p:cNvSpPr>
          <p:nvPr>
            <p:ph type="sldNum" sz="quarter" idx="12"/>
          </p:nvPr>
        </p:nvSpPr>
        <p:spPr>
          <a:xfrm>
            <a:off x="257175" y="6369213"/>
            <a:ext cx="400050" cy="366268"/>
          </a:xfrm>
        </p:spPr>
        <p:txBody>
          <a:bodyPr/>
          <a:lstStyle>
            <a:lvl1pPr>
              <a:defRPr sz="1100">
                <a:solidFill>
                  <a:schemeClr val="bg2">
                    <a:lumMod val="10000"/>
                  </a:schemeClr>
                </a:solidFill>
              </a:defRPr>
            </a:lvl1pPr>
          </a:lstStyle>
          <a:p>
            <a:fld id="{7A98F9EE-42FE-4EF1-90E4-189DC2EEA993}" type="slidenum">
              <a:rPr lang="el-GR" smtClean="0"/>
              <a:pPr/>
              <a:t>‹#›</a:t>
            </a:fld>
            <a:endParaRPr lang="el-GR"/>
          </a:p>
        </p:txBody>
      </p:sp>
      <p:pic>
        <p:nvPicPr>
          <p:cNvPr id="7" name="Picture 19">
            <a:extLst>
              <a:ext uri="{FF2B5EF4-FFF2-40B4-BE49-F238E27FC236}">
                <a16:creationId xmlns:a16="http://schemas.microsoft.com/office/drawing/2014/main" id="{337EAB22-0C80-4413-A79A-4E39CA89F691}"/>
              </a:ext>
            </a:extLst>
          </p:cNvPr>
          <p:cNvPicPr>
            <a:picLocks noChangeAspect="1" noChangeArrowheads="1"/>
          </p:cNvPicPr>
          <p:nvPr userDrawn="1"/>
        </p:nvPicPr>
        <p:blipFill>
          <a:blip r:embed="rId2" cstate="print"/>
          <a:srcRect/>
          <a:stretch>
            <a:fillRect/>
          </a:stretch>
        </p:blipFill>
        <p:spPr bwMode="auto">
          <a:xfrm>
            <a:off x="7875135" y="5991960"/>
            <a:ext cx="1089487" cy="720247"/>
          </a:xfrm>
          <a:prstGeom prst="rect">
            <a:avLst/>
          </a:prstGeom>
          <a:noFill/>
          <a:ln w="9525">
            <a:noFill/>
            <a:miter lim="800000"/>
            <a:headEnd/>
            <a:tailEnd/>
          </a:ln>
        </p:spPr>
      </p:pic>
    </p:spTree>
    <p:extLst>
      <p:ext uri="{BB962C8B-B14F-4D97-AF65-F5344CB8AC3E}">
        <p14:creationId xmlns:p14="http://schemas.microsoft.com/office/powerpoint/2010/main" val="20417428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Slide 2">
    <p:spTree>
      <p:nvGrpSpPr>
        <p:cNvPr id="1" name=""/>
        <p:cNvGrpSpPr/>
        <p:nvPr/>
      </p:nvGrpSpPr>
      <p:grpSpPr>
        <a:xfrm>
          <a:off x="0" y="0"/>
          <a:ext cx="0" cy="0"/>
          <a:chOff x="0" y="0"/>
          <a:chExt cx="0" cy="0"/>
        </a:xfrm>
      </p:grpSpPr>
      <p:sp>
        <p:nvSpPr>
          <p:cNvPr id="30" name="Text Placeholder 16"/>
          <p:cNvSpPr>
            <a:spLocks noGrp="1"/>
          </p:cNvSpPr>
          <p:nvPr>
            <p:ph type="body" sz="quarter" idx="13" hasCustomPrompt="1"/>
          </p:nvPr>
        </p:nvSpPr>
        <p:spPr>
          <a:xfrm>
            <a:off x="251521" y="452775"/>
            <a:ext cx="8712968" cy="360446"/>
          </a:xfrm>
          <a:prstGeom prst="rect">
            <a:avLst/>
          </a:prstGeom>
          <a:noFill/>
        </p:spPr>
        <p:txBody>
          <a:bodyPr anchor="ctr">
            <a:noAutofit/>
          </a:bodyPr>
          <a:lstStyle>
            <a:lvl1pPr marL="0" indent="0">
              <a:buNone/>
              <a:defRPr sz="1600" b="0" i="0" cap="none" baseline="0">
                <a:solidFill>
                  <a:schemeClr val="accent3">
                    <a:lumMod val="50000"/>
                  </a:schemeClr>
                </a:solidFill>
                <a:latin typeface="Calibri" panose="020F0502020204030204" pitchFamily="34" charset="0"/>
                <a:cs typeface="Calibri" panose="020F0502020204030204" pitchFamily="34" charset="0"/>
              </a:defRPr>
            </a:lvl1pPr>
            <a:lvl2pPr>
              <a:defRPr sz="800" cap="all" baseline="0"/>
            </a:lvl2pPr>
            <a:lvl3pPr>
              <a:defRPr sz="800" cap="all" baseline="0"/>
            </a:lvl3pPr>
            <a:lvl4pPr>
              <a:defRPr sz="800" cap="all" baseline="0"/>
            </a:lvl4pPr>
            <a:lvl5pPr>
              <a:defRPr sz="800" cap="all" baseline="0"/>
            </a:lvl5pPr>
          </a:lstStyle>
          <a:p>
            <a:pPr lvl="0"/>
            <a:r>
              <a:rPr lang="en-GB" dirty="0"/>
              <a:t>Click to edit title – 28pt</a:t>
            </a:r>
          </a:p>
        </p:txBody>
      </p:sp>
      <p:cxnSp>
        <p:nvCxnSpPr>
          <p:cNvPr id="31" name="Straight Connector 30"/>
          <p:cNvCxnSpPr/>
          <p:nvPr userDrawn="1"/>
        </p:nvCxnSpPr>
        <p:spPr>
          <a:xfrm>
            <a:off x="251520" y="1048022"/>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1844080" y="1048022"/>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995946" y="1048022"/>
            <a:ext cx="4968677" cy="0"/>
          </a:xfrm>
          <a:prstGeom prst="line">
            <a:avLst/>
          </a:prstGeom>
          <a:ln/>
        </p:spPr>
        <p:style>
          <a:lnRef idx="1">
            <a:schemeClr val="accent1"/>
          </a:lnRef>
          <a:fillRef idx="0">
            <a:schemeClr val="accent1"/>
          </a:fillRef>
          <a:effectRef idx="0">
            <a:schemeClr val="accent1"/>
          </a:effectRef>
          <a:fontRef idx="minor">
            <a:schemeClr val="tx1"/>
          </a:fontRef>
        </p:style>
      </p:cxnSp>
      <p:sp>
        <p:nvSpPr>
          <p:cNvPr id="34" name="Content Placeholder 2"/>
          <p:cNvSpPr>
            <a:spLocks noGrp="1"/>
          </p:cNvSpPr>
          <p:nvPr>
            <p:ph sz="quarter" idx="16"/>
          </p:nvPr>
        </p:nvSpPr>
        <p:spPr>
          <a:xfrm>
            <a:off x="251521" y="1676400"/>
            <a:ext cx="8712968" cy="4249525"/>
          </a:xfrm>
          <a:prstGeom prst="rect">
            <a:avLst/>
          </a:prstGeom>
        </p:spPr>
        <p:txBody>
          <a:bodyPr>
            <a:normAutofit/>
          </a:bodyPr>
          <a:lstStyle>
            <a:lvl1pPr>
              <a:defRPr sz="1600">
                <a:latin typeface="Calibri" panose="020F0502020204030204" pitchFamily="34" charset="0"/>
                <a:cs typeface="Calibri" panose="020F0502020204030204" pitchFamily="34" charset="0"/>
              </a:defRPr>
            </a:lvl1pPr>
            <a:lvl2pPr>
              <a:defRPr sz="1600">
                <a:latin typeface="Calibri" panose="020F0502020204030204" pitchFamily="34" charset="0"/>
                <a:cs typeface="Calibri" panose="020F0502020204030204" pitchFamily="34" charset="0"/>
              </a:defRPr>
            </a:lvl2pPr>
            <a:lvl3pPr>
              <a:defRPr sz="1600">
                <a:latin typeface="Calibri" panose="020F0502020204030204" pitchFamily="34" charset="0"/>
                <a:cs typeface="Calibri" panose="020F0502020204030204" pitchFamily="34" charset="0"/>
              </a:defRPr>
            </a:lvl3pPr>
            <a:lvl4pPr>
              <a:defRPr sz="1600">
                <a:latin typeface="Calibri" panose="020F0502020204030204" pitchFamily="34" charset="0"/>
                <a:cs typeface="Calibri" panose="020F0502020204030204" pitchFamily="34" charset="0"/>
              </a:defRPr>
            </a:lvl4pPr>
            <a:lvl5pPr>
              <a:defRPr sz="1600">
                <a:latin typeface="Calibri" panose="020F0502020204030204" pitchFamily="34" charset="0"/>
                <a:cs typeface="Calibri" panose="020F0502020204030204" pitchFamily="34" charset="0"/>
              </a:defRPr>
            </a:lvl5pPr>
          </a:lstStyle>
          <a:p>
            <a:pPr lvl="0"/>
            <a:r>
              <a:rPr lang="el-GR" dirty="0"/>
              <a:t>Στυλ υποδείγματος κειμένου</a:t>
            </a:r>
          </a:p>
          <a:p>
            <a:pPr lvl="1"/>
            <a:r>
              <a:rPr lang="el-GR" dirty="0"/>
              <a:t>Δεύτερου επιπέδου</a:t>
            </a:r>
          </a:p>
          <a:p>
            <a:pPr lvl="2"/>
            <a:r>
              <a:rPr lang="el-GR" dirty="0"/>
              <a:t>Τρίτου επιπέδου</a:t>
            </a:r>
          </a:p>
          <a:p>
            <a:pPr lvl="3"/>
            <a:r>
              <a:rPr lang="el-GR" dirty="0"/>
              <a:t>Τέταρτου επιπέδου</a:t>
            </a:r>
          </a:p>
          <a:p>
            <a:pPr lvl="4"/>
            <a:r>
              <a:rPr lang="el-GR" dirty="0"/>
              <a:t>Πέμπτου επιπέδου</a:t>
            </a:r>
            <a:endParaRPr lang="en-GB" dirty="0"/>
          </a:p>
        </p:txBody>
      </p:sp>
      <p:sp>
        <p:nvSpPr>
          <p:cNvPr id="11" name="Θέση αριθμού διαφάνειας 2"/>
          <p:cNvSpPr>
            <a:spLocks noGrp="1"/>
          </p:cNvSpPr>
          <p:nvPr>
            <p:ph type="sldNum" sz="quarter" idx="12"/>
          </p:nvPr>
        </p:nvSpPr>
        <p:spPr>
          <a:xfrm>
            <a:off x="257175" y="6369213"/>
            <a:ext cx="643577" cy="366268"/>
          </a:xfrm>
        </p:spPr>
        <p:txBody>
          <a:bodyPr/>
          <a:lstStyle>
            <a:lvl1pPr>
              <a:defRPr sz="1100">
                <a:solidFill>
                  <a:schemeClr val="bg2">
                    <a:lumMod val="10000"/>
                  </a:schemeClr>
                </a:solidFill>
              </a:defRPr>
            </a:lvl1pPr>
          </a:lstStyle>
          <a:p>
            <a:fld id="{7A98F9EE-42FE-4EF1-90E4-189DC2EEA993}" type="slidenum">
              <a:rPr lang="el-GR" smtClean="0"/>
              <a:pPr/>
              <a:t>‹#›</a:t>
            </a:fld>
            <a:endParaRPr lang="el-GR"/>
          </a:p>
        </p:txBody>
      </p:sp>
      <p:pic>
        <p:nvPicPr>
          <p:cNvPr id="10" name="Picture 19">
            <a:extLst>
              <a:ext uri="{FF2B5EF4-FFF2-40B4-BE49-F238E27FC236}">
                <a16:creationId xmlns:a16="http://schemas.microsoft.com/office/drawing/2014/main" id="{6E0D62B5-37FD-493D-B410-B3A98ABE6F72}"/>
              </a:ext>
            </a:extLst>
          </p:cNvPr>
          <p:cNvPicPr>
            <a:picLocks noChangeAspect="1" noChangeArrowheads="1"/>
          </p:cNvPicPr>
          <p:nvPr userDrawn="1"/>
        </p:nvPicPr>
        <p:blipFill>
          <a:blip r:embed="rId2" cstate="print"/>
          <a:srcRect/>
          <a:stretch>
            <a:fillRect/>
          </a:stretch>
        </p:blipFill>
        <p:spPr bwMode="auto">
          <a:xfrm>
            <a:off x="7875002" y="6046689"/>
            <a:ext cx="1089487" cy="720247"/>
          </a:xfrm>
          <a:prstGeom prst="rect">
            <a:avLst/>
          </a:prstGeom>
          <a:noFill/>
          <a:ln w="9525">
            <a:noFill/>
            <a:miter lim="800000"/>
            <a:headEnd/>
            <a:tailEnd/>
          </a:ln>
        </p:spPr>
      </p:pic>
    </p:spTree>
    <p:extLst>
      <p:ext uri="{BB962C8B-B14F-4D97-AF65-F5344CB8AC3E}">
        <p14:creationId xmlns:p14="http://schemas.microsoft.com/office/powerpoint/2010/main" val="16389640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RSM Title Slide">
    <p:spTree>
      <p:nvGrpSpPr>
        <p:cNvPr id="1" name=""/>
        <p:cNvGrpSpPr/>
        <p:nvPr/>
      </p:nvGrpSpPr>
      <p:grpSpPr>
        <a:xfrm>
          <a:off x="0" y="0"/>
          <a:ext cx="0" cy="0"/>
          <a:chOff x="0" y="0"/>
          <a:chExt cx="0" cy="0"/>
        </a:xfrm>
      </p:grpSpPr>
      <p:sp>
        <p:nvSpPr>
          <p:cNvPr id="3" name="Rectangle 2"/>
          <p:cNvSpPr/>
          <p:nvPr userDrawn="1"/>
        </p:nvSpPr>
        <p:spPr>
          <a:xfrm>
            <a:off x="1691686" y="286692"/>
            <a:ext cx="7277695" cy="93279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userDrawn="1"/>
        </p:nvSpPr>
        <p:spPr>
          <a:xfrm>
            <a:off x="395539" y="286692"/>
            <a:ext cx="1224135" cy="93279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p:cNvSpPr/>
          <p:nvPr userDrawn="1"/>
        </p:nvSpPr>
        <p:spPr>
          <a:xfrm>
            <a:off x="1" y="286692"/>
            <a:ext cx="323528" cy="93279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19">
            <a:extLst>
              <a:ext uri="{FF2B5EF4-FFF2-40B4-BE49-F238E27FC236}">
                <a16:creationId xmlns:a16="http://schemas.microsoft.com/office/drawing/2014/main" id="{77734731-DCD9-4A03-8502-819CB294C0FE}"/>
              </a:ext>
            </a:extLst>
          </p:cNvPr>
          <p:cNvPicPr>
            <a:picLocks noChangeAspect="1" noChangeArrowheads="1"/>
          </p:cNvPicPr>
          <p:nvPr userDrawn="1"/>
        </p:nvPicPr>
        <p:blipFill>
          <a:blip r:embed="rId2" cstate="print"/>
          <a:srcRect/>
          <a:stretch>
            <a:fillRect/>
          </a:stretch>
        </p:blipFill>
        <p:spPr bwMode="auto">
          <a:xfrm>
            <a:off x="7875134" y="6009089"/>
            <a:ext cx="1089487" cy="720247"/>
          </a:xfrm>
          <a:prstGeom prst="rect">
            <a:avLst/>
          </a:prstGeom>
          <a:noFill/>
          <a:ln w="9525">
            <a:noFill/>
            <a:miter lim="800000"/>
            <a:headEnd/>
            <a:tailEnd/>
          </a:ln>
        </p:spPr>
      </p:pic>
    </p:spTree>
    <p:extLst>
      <p:ext uri="{BB962C8B-B14F-4D97-AF65-F5344CB8AC3E}">
        <p14:creationId xmlns:p14="http://schemas.microsoft.com/office/powerpoint/2010/main" val="2507889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dirty="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98F9EE-42FE-4EF1-90E4-189DC2EEA993}" type="slidenum">
              <a:rPr lang="el-GR" smtClean="0"/>
              <a:pPr/>
              <a:t>‹#›</a:t>
            </a:fld>
            <a:endParaRPr lang="el-GR"/>
          </a:p>
        </p:txBody>
      </p:sp>
    </p:spTree>
    <p:extLst>
      <p:ext uri="{BB962C8B-B14F-4D97-AF65-F5344CB8AC3E}">
        <p14:creationId xmlns:p14="http://schemas.microsoft.com/office/powerpoint/2010/main" val="2540402365"/>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4" name="Rectangle 3"/>
          <p:cNvSpPr/>
          <p:nvPr userDrawn="1"/>
        </p:nvSpPr>
        <p:spPr>
          <a:xfrm>
            <a:off x="1562101" y="260708"/>
            <a:ext cx="7402512" cy="53298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userDrawn="1"/>
        </p:nvSpPr>
        <p:spPr>
          <a:xfrm>
            <a:off x="2067762" y="1068999"/>
            <a:ext cx="3533813"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solidFill>
                  <a:schemeClr val="bg1"/>
                </a:solidFill>
                <a:latin typeface="Calibri" panose="020F0502020204030204" pitchFamily="34" charset="0"/>
                <a:cs typeface="Calibri" panose="020F0502020204030204" pitchFamily="34" charset="0"/>
              </a:rPr>
              <a:t>Project Danube </a:t>
            </a:r>
          </a:p>
        </p:txBody>
      </p:sp>
      <p:sp>
        <p:nvSpPr>
          <p:cNvPr id="12" name="Rounded Rectangle 11"/>
          <p:cNvSpPr/>
          <p:nvPr userDrawn="1"/>
        </p:nvSpPr>
        <p:spPr>
          <a:xfrm>
            <a:off x="539561" y="800289"/>
            <a:ext cx="7851973" cy="3683853"/>
          </a:xfrm>
          <a:prstGeom prst="roundRect">
            <a:avLst>
              <a:gd name="adj" fmla="val 2780"/>
            </a:avLst>
          </a:prstGeom>
          <a:no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le 12"/>
          <p:cNvSpPr/>
          <p:nvPr userDrawn="1"/>
        </p:nvSpPr>
        <p:spPr>
          <a:xfrm>
            <a:off x="1895475" y="520825"/>
            <a:ext cx="6781800" cy="4498939"/>
          </a:xfrm>
          <a:prstGeom prst="roundRect">
            <a:avLst>
              <a:gd name="adj" fmla="val 3903"/>
            </a:avLst>
          </a:prstGeom>
          <a:no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13"/>
          <p:cNvSpPr/>
          <p:nvPr userDrawn="1"/>
        </p:nvSpPr>
        <p:spPr>
          <a:xfrm>
            <a:off x="514349" y="260411"/>
            <a:ext cx="972000" cy="53301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14"/>
          <p:cNvSpPr/>
          <p:nvPr userDrawn="1"/>
        </p:nvSpPr>
        <p:spPr>
          <a:xfrm>
            <a:off x="1" y="260412"/>
            <a:ext cx="438150" cy="533128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19">
            <a:extLst>
              <a:ext uri="{FF2B5EF4-FFF2-40B4-BE49-F238E27FC236}">
                <a16:creationId xmlns:a16="http://schemas.microsoft.com/office/drawing/2014/main" id="{B8A6E633-C3A7-4C30-835C-BB2BDADE86C0}"/>
              </a:ext>
            </a:extLst>
          </p:cNvPr>
          <p:cNvPicPr>
            <a:picLocks noChangeAspect="1" noChangeArrowheads="1"/>
          </p:cNvPicPr>
          <p:nvPr userDrawn="1"/>
        </p:nvPicPr>
        <p:blipFill>
          <a:blip r:embed="rId2" cstate="print"/>
          <a:srcRect/>
          <a:stretch>
            <a:fillRect/>
          </a:stretch>
        </p:blipFill>
        <p:spPr bwMode="auto">
          <a:xfrm>
            <a:off x="511965" y="260413"/>
            <a:ext cx="974998" cy="612424"/>
          </a:xfrm>
          <a:prstGeom prst="rect">
            <a:avLst/>
          </a:prstGeom>
          <a:noFill/>
          <a:ln w="9525">
            <a:noFill/>
            <a:miter lim="800000"/>
            <a:headEnd/>
            <a:tailEnd/>
          </a:ln>
        </p:spPr>
      </p:pic>
      <p:sp>
        <p:nvSpPr>
          <p:cNvPr id="14" name="TextBox 13">
            <a:extLst>
              <a:ext uri="{FF2B5EF4-FFF2-40B4-BE49-F238E27FC236}">
                <a16:creationId xmlns:a16="http://schemas.microsoft.com/office/drawing/2014/main" id="{7450A2A1-FB99-494E-83DC-203649822341}"/>
              </a:ext>
            </a:extLst>
          </p:cNvPr>
          <p:cNvSpPr txBox="1"/>
          <p:nvPr userDrawn="1"/>
        </p:nvSpPr>
        <p:spPr>
          <a:xfrm>
            <a:off x="4780483" y="4637926"/>
            <a:ext cx="3533813" cy="276999"/>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bg1"/>
                </a:solidFill>
                <a:latin typeface="Calibri" panose="020F0502020204030204" pitchFamily="34" charset="0"/>
                <a:cs typeface="Calibri" panose="020F0502020204030204" pitchFamily="34" charset="0"/>
              </a:rPr>
              <a:t>October 2019</a:t>
            </a:r>
          </a:p>
        </p:txBody>
      </p:sp>
    </p:spTree>
    <p:extLst>
      <p:ext uri="{BB962C8B-B14F-4D97-AF65-F5344CB8AC3E}">
        <p14:creationId xmlns:p14="http://schemas.microsoft.com/office/powerpoint/2010/main" val="41382097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SM 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4870287"/>
            <a:ext cx="8229600" cy="720247"/>
          </a:xfrm>
          <a:prstGeom prst="rect">
            <a:avLst/>
          </a:prstGeom>
        </p:spPr>
        <p:txBody>
          <a:bodyPr>
            <a:noAutofit/>
          </a:bodyPr>
          <a:lstStyle>
            <a:lvl1pPr algn="l">
              <a:defRPr sz="2800" b="0" i="0" cap="all" baseline="0">
                <a:solidFill>
                  <a:schemeClr val="accent3">
                    <a:lumMod val="50000"/>
                  </a:schemeClr>
                </a:solidFill>
                <a:latin typeface="Calibri" panose="020F0502020204030204" pitchFamily="34" charset="0"/>
                <a:cs typeface="Calibri" panose="020F0502020204030204" pitchFamily="34" charset="0"/>
              </a:defRPr>
            </a:lvl1pPr>
          </a:lstStyle>
          <a:p>
            <a:r>
              <a:rPr lang="en-US" dirty="0"/>
              <a:t>Click to edit heading – 28pt</a:t>
            </a:r>
            <a:endParaRPr lang="en-GB" dirty="0"/>
          </a:p>
        </p:txBody>
      </p:sp>
      <p:sp>
        <p:nvSpPr>
          <p:cNvPr id="8" name="Text Placeholder 7"/>
          <p:cNvSpPr>
            <a:spLocks noGrp="1"/>
          </p:cNvSpPr>
          <p:nvPr>
            <p:ph type="body" sz="quarter" idx="10" hasCustomPrompt="1"/>
          </p:nvPr>
        </p:nvSpPr>
        <p:spPr>
          <a:xfrm>
            <a:off x="468313" y="5662340"/>
            <a:ext cx="5543550" cy="456379"/>
          </a:xfrm>
          <a:prstGeom prst="rect">
            <a:avLst/>
          </a:prstGeom>
        </p:spPr>
        <p:txBody>
          <a:bodyPr>
            <a:noAutofit/>
          </a:bodyPr>
          <a:lstStyle>
            <a:lvl1pPr marL="0" indent="0">
              <a:buNone/>
              <a:defRPr sz="2000" baseline="0">
                <a:latin typeface="Calibri" panose="020F0502020204030204" pitchFamily="34" charset="0"/>
                <a:cs typeface="Calibri" panose="020F0502020204030204" pitchFamily="34" charset="0"/>
              </a:defRPr>
            </a:lvl1pPr>
          </a:lstStyle>
          <a:p>
            <a:pPr lvl="0"/>
            <a:r>
              <a:rPr lang="en-US" dirty="0"/>
              <a:t>Click to edit subheading – 20pt</a:t>
            </a:r>
          </a:p>
        </p:txBody>
      </p:sp>
      <p:sp>
        <p:nvSpPr>
          <p:cNvPr id="10" name="Picture Placeholder 9"/>
          <p:cNvSpPr>
            <a:spLocks noGrp="1"/>
          </p:cNvSpPr>
          <p:nvPr>
            <p:ph type="pic" sz="quarter" idx="11"/>
          </p:nvPr>
        </p:nvSpPr>
        <p:spPr>
          <a:xfrm>
            <a:off x="0" y="260710"/>
            <a:ext cx="8964488" cy="4393332"/>
          </a:xfrm>
          <a:prstGeom prst="rect">
            <a:avLst/>
          </a:prstGeom>
        </p:spPr>
        <p:txBody>
          <a:bodyPr/>
          <a:lstStyle>
            <a:lvl1pPr>
              <a:defRPr>
                <a:latin typeface="Calibri" panose="020F0502020204030204" pitchFamily="34" charset="0"/>
                <a:cs typeface="Calibri" panose="020F0502020204030204" pitchFamily="34" charset="0"/>
              </a:defRPr>
            </a:lvl1pPr>
          </a:lstStyle>
          <a:p>
            <a:r>
              <a:rPr lang="el-GR"/>
              <a:t>Κάντε κλικ στο εικονίδιο για να προσθέσετε μια εικόνα</a:t>
            </a:r>
            <a:endParaRPr lang="en-GB"/>
          </a:p>
        </p:txBody>
      </p:sp>
      <p:sp>
        <p:nvSpPr>
          <p:cNvPr id="3" name="Θέση αριθμού διαφάνειας 2"/>
          <p:cNvSpPr>
            <a:spLocks noGrp="1"/>
          </p:cNvSpPr>
          <p:nvPr>
            <p:ph type="sldNum" sz="quarter" idx="12"/>
          </p:nvPr>
        </p:nvSpPr>
        <p:spPr>
          <a:xfrm>
            <a:off x="257175" y="6369213"/>
            <a:ext cx="400050" cy="366268"/>
          </a:xfrm>
        </p:spPr>
        <p:txBody>
          <a:bodyPr/>
          <a:lstStyle>
            <a:lvl1pPr>
              <a:defRPr sz="1100">
                <a:solidFill>
                  <a:schemeClr val="bg2">
                    <a:lumMod val="10000"/>
                  </a:schemeClr>
                </a:solidFill>
              </a:defRPr>
            </a:lvl1pPr>
          </a:lstStyle>
          <a:p>
            <a:fld id="{7A98F9EE-42FE-4EF1-90E4-189DC2EEA993}" type="slidenum">
              <a:rPr lang="el-GR" smtClean="0"/>
              <a:pPr/>
              <a:t>‹#›</a:t>
            </a:fld>
            <a:endParaRPr lang="el-GR"/>
          </a:p>
        </p:txBody>
      </p:sp>
      <p:pic>
        <p:nvPicPr>
          <p:cNvPr id="7" name="Picture 19">
            <a:extLst>
              <a:ext uri="{FF2B5EF4-FFF2-40B4-BE49-F238E27FC236}">
                <a16:creationId xmlns:a16="http://schemas.microsoft.com/office/drawing/2014/main" id="{39BD4FC6-09C0-4A17-8FBF-F5E20457CB73}"/>
              </a:ext>
            </a:extLst>
          </p:cNvPr>
          <p:cNvPicPr>
            <a:picLocks noChangeAspect="1" noChangeArrowheads="1"/>
          </p:cNvPicPr>
          <p:nvPr userDrawn="1"/>
        </p:nvPicPr>
        <p:blipFill>
          <a:blip r:embed="rId2" cstate="print"/>
          <a:srcRect/>
          <a:stretch>
            <a:fillRect/>
          </a:stretch>
        </p:blipFill>
        <p:spPr bwMode="auto">
          <a:xfrm>
            <a:off x="7797338" y="5895808"/>
            <a:ext cx="1089487" cy="720247"/>
          </a:xfrm>
          <a:prstGeom prst="rect">
            <a:avLst/>
          </a:prstGeom>
          <a:noFill/>
          <a:ln w="9525">
            <a:noFill/>
            <a:miter lim="800000"/>
            <a:headEnd/>
            <a:tailEnd/>
          </a:ln>
        </p:spPr>
      </p:pic>
    </p:spTree>
    <p:extLst>
      <p:ext uri="{BB962C8B-B14F-4D97-AF65-F5344CB8AC3E}">
        <p14:creationId xmlns:p14="http://schemas.microsoft.com/office/powerpoint/2010/main" val="7118143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Text Slide 2">
    <p:spTree>
      <p:nvGrpSpPr>
        <p:cNvPr id="1" name=""/>
        <p:cNvGrpSpPr/>
        <p:nvPr/>
      </p:nvGrpSpPr>
      <p:grpSpPr>
        <a:xfrm>
          <a:off x="0" y="0"/>
          <a:ext cx="0" cy="0"/>
          <a:chOff x="0" y="0"/>
          <a:chExt cx="0" cy="0"/>
        </a:xfrm>
      </p:grpSpPr>
      <p:sp>
        <p:nvSpPr>
          <p:cNvPr id="30" name="Text Placeholder 16"/>
          <p:cNvSpPr>
            <a:spLocks noGrp="1"/>
          </p:cNvSpPr>
          <p:nvPr>
            <p:ph type="body" sz="quarter" idx="13" hasCustomPrompt="1"/>
          </p:nvPr>
        </p:nvSpPr>
        <p:spPr>
          <a:xfrm>
            <a:off x="251521" y="262274"/>
            <a:ext cx="8712968" cy="360446"/>
          </a:xfrm>
          <a:prstGeom prst="rect">
            <a:avLst/>
          </a:prstGeom>
          <a:noFill/>
        </p:spPr>
        <p:txBody>
          <a:bodyPr anchor="ctr">
            <a:noAutofit/>
          </a:bodyPr>
          <a:lstStyle>
            <a:lvl1pPr marL="0" indent="0">
              <a:buNone/>
              <a:defRPr sz="1400" b="0" i="0" cap="none" baseline="0">
                <a:solidFill>
                  <a:schemeClr val="accent3">
                    <a:lumMod val="50000"/>
                  </a:schemeClr>
                </a:solidFill>
                <a:latin typeface="Calibri" panose="020F0502020204030204" pitchFamily="34" charset="0"/>
                <a:cs typeface="Calibri" panose="020F0502020204030204" pitchFamily="34" charset="0"/>
              </a:defRPr>
            </a:lvl1pPr>
            <a:lvl2pPr>
              <a:defRPr sz="800" cap="all" baseline="0"/>
            </a:lvl2pPr>
            <a:lvl3pPr>
              <a:defRPr sz="800" cap="all" baseline="0"/>
            </a:lvl3pPr>
            <a:lvl4pPr>
              <a:defRPr sz="800" cap="all" baseline="0"/>
            </a:lvl4pPr>
            <a:lvl5pPr>
              <a:defRPr sz="800" cap="all" baseline="0"/>
            </a:lvl5pPr>
          </a:lstStyle>
          <a:p>
            <a:pPr lvl="0"/>
            <a:r>
              <a:rPr lang="en-GB" dirty="0"/>
              <a:t>Click to edit title – 28pt</a:t>
            </a:r>
          </a:p>
        </p:txBody>
      </p:sp>
      <p:cxnSp>
        <p:nvCxnSpPr>
          <p:cNvPr id="31" name="Straight Connector 30"/>
          <p:cNvCxnSpPr/>
          <p:nvPr userDrawn="1"/>
        </p:nvCxnSpPr>
        <p:spPr>
          <a:xfrm>
            <a:off x="251520" y="898346"/>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userDrawn="1"/>
        </p:nvCxnSpPr>
        <p:spPr>
          <a:xfrm>
            <a:off x="1844080" y="898346"/>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userDrawn="1"/>
        </p:nvCxnSpPr>
        <p:spPr>
          <a:xfrm>
            <a:off x="3995946" y="898346"/>
            <a:ext cx="4968677" cy="0"/>
          </a:xfrm>
          <a:prstGeom prst="line">
            <a:avLst/>
          </a:prstGeom>
          <a:ln/>
        </p:spPr>
        <p:style>
          <a:lnRef idx="1">
            <a:schemeClr val="accent1"/>
          </a:lnRef>
          <a:fillRef idx="0">
            <a:schemeClr val="accent1"/>
          </a:fillRef>
          <a:effectRef idx="0">
            <a:schemeClr val="accent1"/>
          </a:effectRef>
          <a:fontRef idx="minor">
            <a:schemeClr val="tx1"/>
          </a:fontRef>
        </p:style>
      </p:cxnSp>
      <p:sp>
        <p:nvSpPr>
          <p:cNvPr id="11" name="Θέση αριθμού διαφάνειας 2"/>
          <p:cNvSpPr>
            <a:spLocks noGrp="1"/>
          </p:cNvSpPr>
          <p:nvPr>
            <p:ph type="sldNum" sz="quarter" idx="12"/>
          </p:nvPr>
        </p:nvSpPr>
        <p:spPr>
          <a:xfrm>
            <a:off x="257175" y="6369213"/>
            <a:ext cx="643577" cy="366268"/>
          </a:xfrm>
        </p:spPr>
        <p:txBody>
          <a:bodyPr/>
          <a:lstStyle>
            <a:lvl1pPr>
              <a:defRPr sz="1100">
                <a:solidFill>
                  <a:schemeClr val="bg2">
                    <a:lumMod val="10000"/>
                  </a:schemeClr>
                </a:solidFill>
              </a:defRPr>
            </a:lvl1pPr>
          </a:lstStyle>
          <a:p>
            <a:fld id="{7A98F9EE-42FE-4EF1-90E4-189DC2EEA993}" type="slidenum">
              <a:rPr lang="el-GR" smtClean="0"/>
              <a:pPr/>
              <a:t>‹#›</a:t>
            </a:fld>
            <a:endParaRPr lang="el-GR"/>
          </a:p>
        </p:txBody>
      </p:sp>
      <p:pic>
        <p:nvPicPr>
          <p:cNvPr id="9" name="Picture 19">
            <a:extLst>
              <a:ext uri="{FF2B5EF4-FFF2-40B4-BE49-F238E27FC236}">
                <a16:creationId xmlns:a16="http://schemas.microsoft.com/office/drawing/2014/main" id="{84C86D25-B6AE-48A4-A159-F08BD7ED5D58}"/>
              </a:ext>
            </a:extLst>
          </p:cNvPr>
          <p:cNvPicPr>
            <a:picLocks noChangeAspect="1" noChangeArrowheads="1"/>
          </p:cNvPicPr>
          <p:nvPr userDrawn="1"/>
        </p:nvPicPr>
        <p:blipFill>
          <a:blip r:embed="rId2" cstate="print"/>
          <a:srcRect/>
          <a:stretch>
            <a:fillRect/>
          </a:stretch>
        </p:blipFill>
        <p:spPr bwMode="auto">
          <a:xfrm>
            <a:off x="7875134" y="6009089"/>
            <a:ext cx="1089487" cy="720247"/>
          </a:xfrm>
          <a:prstGeom prst="rect">
            <a:avLst/>
          </a:prstGeom>
          <a:noFill/>
          <a:ln w="9525">
            <a:noFill/>
            <a:miter lim="800000"/>
            <a:headEnd/>
            <a:tailEnd/>
          </a:ln>
        </p:spPr>
      </p:pic>
    </p:spTree>
    <p:extLst>
      <p:ext uri="{BB962C8B-B14F-4D97-AF65-F5344CB8AC3E}">
        <p14:creationId xmlns:p14="http://schemas.microsoft.com/office/powerpoint/2010/main" val="39520074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xt Slide 3">
    <p:spTree>
      <p:nvGrpSpPr>
        <p:cNvPr id="1" name=""/>
        <p:cNvGrpSpPr/>
        <p:nvPr/>
      </p:nvGrpSpPr>
      <p:grpSpPr>
        <a:xfrm>
          <a:off x="0" y="0"/>
          <a:ext cx="0" cy="0"/>
          <a:chOff x="0" y="0"/>
          <a:chExt cx="0" cy="0"/>
        </a:xfrm>
      </p:grpSpPr>
      <p:sp>
        <p:nvSpPr>
          <p:cNvPr id="8" name="Rectangle 7"/>
          <p:cNvSpPr/>
          <p:nvPr userDrawn="1"/>
        </p:nvSpPr>
        <p:spPr>
          <a:xfrm>
            <a:off x="1" y="1221605"/>
            <a:ext cx="251520" cy="470504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p:cNvSpPr/>
          <p:nvPr userDrawn="1"/>
        </p:nvSpPr>
        <p:spPr>
          <a:xfrm>
            <a:off x="316289" y="1221605"/>
            <a:ext cx="626027" cy="470504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 Placeholder 16"/>
          <p:cNvSpPr>
            <a:spLocks noGrp="1"/>
          </p:cNvSpPr>
          <p:nvPr>
            <p:ph type="body" sz="quarter" idx="13" hasCustomPrompt="1"/>
          </p:nvPr>
        </p:nvSpPr>
        <p:spPr>
          <a:xfrm>
            <a:off x="251520" y="452775"/>
            <a:ext cx="8720198" cy="360446"/>
          </a:xfrm>
          <a:prstGeom prst="rect">
            <a:avLst/>
          </a:prstGeom>
          <a:noFill/>
        </p:spPr>
        <p:txBody>
          <a:bodyPr anchor="ctr">
            <a:noAutofit/>
          </a:bodyPr>
          <a:lstStyle>
            <a:lvl1pPr marL="0" indent="0">
              <a:buNone/>
              <a:defRPr sz="2000" b="0" i="0" cap="none" baseline="0">
                <a:solidFill>
                  <a:schemeClr val="accent1">
                    <a:lumMod val="50000"/>
                  </a:schemeClr>
                </a:solidFill>
                <a:latin typeface="Calibri" panose="020F0502020204030204" pitchFamily="34" charset="0"/>
                <a:cs typeface="Calibri" panose="020F0502020204030204" pitchFamily="34" charset="0"/>
              </a:defRPr>
            </a:lvl1pPr>
            <a:lvl2pPr>
              <a:defRPr sz="800" cap="all" baseline="0"/>
            </a:lvl2pPr>
            <a:lvl3pPr>
              <a:defRPr sz="800" cap="all" baseline="0"/>
            </a:lvl3pPr>
            <a:lvl4pPr>
              <a:defRPr sz="800" cap="all" baseline="0"/>
            </a:lvl4pPr>
            <a:lvl5pPr>
              <a:defRPr sz="800" cap="all" baseline="0"/>
            </a:lvl5pPr>
          </a:lstStyle>
          <a:p>
            <a:pPr lvl="0"/>
            <a:r>
              <a:rPr lang="en-GB" dirty="0"/>
              <a:t>Click to edit title – 28pt</a:t>
            </a:r>
          </a:p>
        </p:txBody>
      </p:sp>
      <p:cxnSp>
        <p:nvCxnSpPr>
          <p:cNvPr id="23" name="Straight Connector 22"/>
          <p:cNvCxnSpPr/>
          <p:nvPr userDrawn="1"/>
        </p:nvCxnSpPr>
        <p:spPr>
          <a:xfrm>
            <a:off x="251520" y="1028972"/>
            <a:ext cx="14401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a:xfrm>
            <a:off x="1844080" y="1028972"/>
            <a:ext cx="200784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3995937" y="1028972"/>
            <a:ext cx="4968552" cy="0"/>
          </a:xfrm>
          <a:prstGeom prst="line">
            <a:avLst/>
          </a:prstGeom>
          <a:ln/>
        </p:spPr>
        <p:style>
          <a:lnRef idx="1">
            <a:schemeClr val="accent1"/>
          </a:lnRef>
          <a:fillRef idx="0">
            <a:schemeClr val="accent1"/>
          </a:fillRef>
          <a:effectRef idx="0">
            <a:schemeClr val="accent1"/>
          </a:effectRef>
          <a:fontRef idx="minor">
            <a:schemeClr val="tx1"/>
          </a:fontRef>
        </p:style>
      </p:cxnSp>
      <p:sp>
        <p:nvSpPr>
          <p:cNvPr id="26" name="Text Placeholder 5"/>
          <p:cNvSpPr>
            <a:spLocks noGrp="1"/>
          </p:cNvSpPr>
          <p:nvPr>
            <p:ph type="body" sz="quarter" idx="14" hasCustomPrompt="1"/>
          </p:nvPr>
        </p:nvSpPr>
        <p:spPr>
          <a:xfrm>
            <a:off x="1038154" y="1221604"/>
            <a:ext cx="7925624" cy="671138"/>
          </a:xfrm>
          <a:prstGeom prst="rect">
            <a:avLst/>
          </a:prstGeom>
        </p:spPr>
        <p:txBody>
          <a:bodyPr>
            <a:noAutofit/>
          </a:bodyPr>
          <a:lstStyle>
            <a:lvl1pPr marL="0" indent="0">
              <a:buNone/>
              <a:defRPr sz="2400">
                <a:latin typeface="Calibri" panose="020F0502020204030204" pitchFamily="34" charset="0"/>
                <a:cs typeface="Calibri" panose="020F0502020204030204" pitchFamily="34" charset="0"/>
              </a:defRPr>
            </a:lvl1pPr>
          </a:lstStyle>
          <a:p>
            <a:pPr lvl="0"/>
            <a:r>
              <a:rPr lang="en-US" dirty="0"/>
              <a:t>Click to edit subheading – 24pt</a:t>
            </a:r>
            <a:endParaRPr lang="en-GB" dirty="0"/>
          </a:p>
        </p:txBody>
      </p:sp>
      <p:sp>
        <p:nvSpPr>
          <p:cNvPr id="27" name="Content Placeholder 2"/>
          <p:cNvSpPr>
            <a:spLocks noGrp="1"/>
          </p:cNvSpPr>
          <p:nvPr>
            <p:ph sz="quarter" idx="16"/>
          </p:nvPr>
        </p:nvSpPr>
        <p:spPr>
          <a:xfrm>
            <a:off x="1038073" y="1990132"/>
            <a:ext cx="7926416" cy="3935795"/>
          </a:xfrm>
          <a:prstGeom prst="rect">
            <a:avLst/>
          </a:prstGeom>
        </p:spPr>
        <p:txBody>
          <a:bodyPr>
            <a:normAutofit/>
          </a:bodyPr>
          <a:lstStyle>
            <a:lvl1pPr>
              <a:defRPr sz="1600"/>
            </a:lvl1pPr>
            <a:lvl2pPr>
              <a:defRPr sz="1600"/>
            </a:lvl2pPr>
            <a:lvl3pPr>
              <a:defRPr sz="1600"/>
            </a:lvl3pPr>
            <a:lvl4pPr>
              <a:defRPr sz="1600"/>
            </a:lvl4pPr>
            <a:lvl5pPr>
              <a:defRPr sz="1600"/>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dirty="0"/>
          </a:p>
        </p:txBody>
      </p:sp>
      <p:sp>
        <p:nvSpPr>
          <p:cNvPr id="13" name="Θέση αριθμού διαφάνειας 2"/>
          <p:cNvSpPr>
            <a:spLocks noGrp="1"/>
          </p:cNvSpPr>
          <p:nvPr>
            <p:ph type="sldNum" sz="quarter" idx="12"/>
          </p:nvPr>
        </p:nvSpPr>
        <p:spPr>
          <a:xfrm>
            <a:off x="257175" y="6369213"/>
            <a:ext cx="643577" cy="366268"/>
          </a:xfrm>
        </p:spPr>
        <p:txBody>
          <a:bodyPr/>
          <a:lstStyle>
            <a:lvl1pPr>
              <a:defRPr sz="1100">
                <a:solidFill>
                  <a:schemeClr val="bg2">
                    <a:lumMod val="10000"/>
                  </a:schemeClr>
                </a:solidFill>
              </a:defRPr>
            </a:lvl1pPr>
          </a:lstStyle>
          <a:p>
            <a:fld id="{7A98F9EE-42FE-4EF1-90E4-189DC2EEA993}" type="slidenum">
              <a:rPr lang="el-GR" smtClean="0"/>
              <a:pPr/>
              <a:t>‹#›</a:t>
            </a:fld>
            <a:endParaRPr lang="el-GR"/>
          </a:p>
        </p:txBody>
      </p:sp>
      <p:pic>
        <p:nvPicPr>
          <p:cNvPr id="14" name="Picture 19">
            <a:extLst>
              <a:ext uri="{FF2B5EF4-FFF2-40B4-BE49-F238E27FC236}">
                <a16:creationId xmlns:a16="http://schemas.microsoft.com/office/drawing/2014/main" id="{43ED443B-6F77-4D07-A709-1C9A74E74FFC}"/>
              </a:ext>
            </a:extLst>
          </p:cNvPr>
          <p:cNvPicPr>
            <a:picLocks noChangeAspect="1" noChangeArrowheads="1"/>
          </p:cNvPicPr>
          <p:nvPr userDrawn="1"/>
        </p:nvPicPr>
        <p:blipFill>
          <a:blip r:embed="rId2" cstate="print"/>
          <a:srcRect/>
          <a:stretch>
            <a:fillRect/>
          </a:stretch>
        </p:blipFill>
        <p:spPr bwMode="auto">
          <a:xfrm>
            <a:off x="7874291" y="6009089"/>
            <a:ext cx="1089487" cy="720247"/>
          </a:xfrm>
          <a:prstGeom prst="rect">
            <a:avLst/>
          </a:prstGeom>
          <a:noFill/>
          <a:ln w="9525">
            <a:noFill/>
            <a:miter lim="800000"/>
            <a:headEnd/>
            <a:tailEnd/>
          </a:ln>
        </p:spPr>
      </p:pic>
    </p:spTree>
    <p:extLst>
      <p:ext uri="{BB962C8B-B14F-4D97-AF65-F5344CB8AC3E}">
        <p14:creationId xmlns:p14="http://schemas.microsoft.com/office/powerpoint/2010/main" val="29812758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Slide 5">
    <p:spTree>
      <p:nvGrpSpPr>
        <p:cNvPr id="1" name=""/>
        <p:cNvGrpSpPr/>
        <p:nvPr/>
      </p:nvGrpSpPr>
      <p:grpSpPr>
        <a:xfrm>
          <a:off x="0" y="0"/>
          <a:ext cx="0" cy="0"/>
          <a:chOff x="0" y="0"/>
          <a:chExt cx="0" cy="0"/>
        </a:xfrm>
      </p:grpSpPr>
      <p:sp>
        <p:nvSpPr>
          <p:cNvPr id="6" name="Rectangle 5"/>
          <p:cNvSpPr/>
          <p:nvPr userDrawn="1"/>
        </p:nvSpPr>
        <p:spPr>
          <a:xfrm>
            <a:off x="251527" y="356747"/>
            <a:ext cx="8713093" cy="6721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16"/>
          <p:cNvSpPr>
            <a:spLocks noGrp="1"/>
          </p:cNvSpPr>
          <p:nvPr>
            <p:ph type="body" sz="quarter" idx="13" hasCustomPrompt="1"/>
          </p:nvPr>
        </p:nvSpPr>
        <p:spPr>
          <a:xfrm>
            <a:off x="251521" y="501867"/>
            <a:ext cx="8640772" cy="360446"/>
          </a:xfrm>
          <a:prstGeom prst="rect">
            <a:avLst/>
          </a:prstGeom>
          <a:noFill/>
        </p:spPr>
        <p:txBody>
          <a:bodyPr anchor="ctr">
            <a:noAutofit/>
          </a:bodyPr>
          <a:lstStyle>
            <a:lvl1pPr marL="0" indent="0">
              <a:buNone/>
              <a:defRPr sz="2000" b="0" i="0" cap="none" baseline="0">
                <a:solidFill>
                  <a:schemeClr val="bg1"/>
                </a:solidFill>
                <a:latin typeface="Calibri" panose="020F0502020204030204" pitchFamily="34" charset="0"/>
                <a:cs typeface="Calibri" panose="020F0502020204030204" pitchFamily="34" charset="0"/>
              </a:defRPr>
            </a:lvl1pPr>
            <a:lvl2pPr>
              <a:defRPr sz="800" cap="all" baseline="0"/>
            </a:lvl2pPr>
            <a:lvl3pPr>
              <a:defRPr sz="800" cap="all" baseline="0"/>
            </a:lvl3pPr>
            <a:lvl4pPr>
              <a:defRPr sz="800" cap="all" baseline="0"/>
            </a:lvl4pPr>
            <a:lvl5pPr>
              <a:defRPr sz="800" cap="all" baseline="0"/>
            </a:lvl5pPr>
          </a:lstStyle>
          <a:p>
            <a:pPr lvl="0"/>
            <a:r>
              <a:rPr lang="en-GB" dirty="0"/>
              <a:t>Click to edit Title – 28pt</a:t>
            </a:r>
          </a:p>
        </p:txBody>
      </p:sp>
      <p:sp>
        <p:nvSpPr>
          <p:cNvPr id="12" name="Text Placeholder 5"/>
          <p:cNvSpPr>
            <a:spLocks noGrp="1"/>
          </p:cNvSpPr>
          <p:nvPr>
            <p:ph type="body" sz="quarter" idx="14" hasCustomPrompt="1"/>
          </p:nvPr>
        </p:nvSpPr>
        <p:spPr>
          <a:xfrm>
            <a:off x="251521" y="1221041"/>
            <a:ext cx="8712968" cy="647850"/>
          </a:xfrm>
          <a:prstGeom prst="rect">
            <a:avLst/>
          </a:prstGeom>
        </p:spPr>
        <p:txBody>
          <a:bodyPr>
            <a:noAutofit/>
          </a:bodyPr>
          <a:lstStyle>
            <a:lvl1pPr marL="0" indent="0">
              <a:buNone/>
              <a:defRPr sz="240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subheading – 24pt</a:t>
            </a:r>
            <a:endParaRPr lang="en-GB" dirty="0"/>
          </a:p>
        </p:txBody>
      </p:sp>
      <p:sp>
        <p:nvSpPr>
          <p:cNvPr id="23" name="Rectangle 22"/>
          <p:cNvSpPr/>
          <p:nvPr userDrawn="1"/>
        </p:nvSpPr>
        <p:spPr>
          <a:xfrm>
            <a:off x="1152" y="356747"/>
            <a:ext cx="178371" cy="67219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sz="quarter" idx="15"/>
          </p:nvPr>
        </p:nvSpPr>
        <p:spPr>
          <a:xfrm>
            <a:off x="4643438" y="1990132"/>
            <a:ext cx="4321050" cy="3935795"/>
          </a:xfrm>
          <a:prstGeom prst="rect">
            <a:avLst/>
          </a:prstGeom>
        </p:spPr>
        <p:txBody>
          <a:bodyPr>
            <a:normAutofit/>
          </a:bodyPr>
          <a:lstStyle>
            <a:lvl1pPr>
              <a:defRPr sz="1600">
                <a:latin typeface="Calibri" panose="020F0502020204030204" pitchFamily="34" charset="0"/>
                <a:cs typeface="Calibri" panose="020F0502020204030204" pitchFamily="34" charset="0"/>
              </a:defRPr>
            </a:lvl1pPr>
            <a:lvl2pPr>
              <a:defRPr sz="1600">
                <a:latin typeface="Calibri" panose="020F0502020204030204" pitchFamily="34" charset="0"/>
                <a:cs typeface="Calibri" panose="020F0502020204030204" pitchFamily="34" charset="0"/>
              </a:defRPr>
            </a:lvl2pPr>
            <a:lvl3pPr>
              <a:defRPr sz="1600">
                <a:latin typeface="Calibri" panose="020F0502020204030204" pitchFamily="34" charset="0"/>
                <a:cs typeface="Calibri" panose="020F0502020204030204" pitchFamily="34" charset="0"/>
              </a:defRPr>
            </a:lvl3pPr>
            <a:lvl4pPr>
              <a:defRPr sz="1600">
                <a:latin typeface="Calibri" panose="020F0502020204030204" pitchFamily="34" charset="0"/>
                <a:cs typeface="Calibri" panose="020F0502020204030204" pitchFamily="34" charset="0"/>
              </a:defRPr>
            </a:lvl4pPr>
            <a:lvl5pPr>
              <a:defRPr sz="1600">
                <a:latin typeface="Calibri" panose="020F0502020204030204" pitchFamily="34" charset="0"/>
                <a:cs typeface="Calibri" panose="020F0502020204030204" pitchFamily="34" charset="0"/>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dirty="0"/>
          </a:p>
        </p:txBody>
      </p:sp>
      <p:sp>
        <p:nvSpPr>
          <p:cNvPr id="14" name="Content Placeholder 2"/>
          <p:cNvSpPr>
            <a:spLocks noGrp="1"/>
          </p:cNvSpPr>
          <p:nvPr>
            <p:ph sz="quarter" idx="16"/>
          </p:nvPr>
        </p:nvSpPr>
        <p:spPr>
          <a:xfrm>
            <a:off x="251521" y="1990132"/>
            <a:ext cx="4248150" cy="3935795"/>
          </a:xfrm>
          <a:prstGeom prst="rect">
            <a:avLst/>
          </a:prstGeom>
        </p:spPr>
        <p:txBody>
          <a:bodyPr>
            <a:normAutofit/>
          </a:bodyPr>
          <a:lstStyle>
            <a:lvl1pPr>
              <a:defRPr sz="1600">
                <a:latin typeface="Calibri" panose="020F0502020204030204" pitchFamily="34" charset="0"/>
                <a:cs typeface="Calibri" panose="020F0502020204030204" pitchFamily="34" charset="0"/>
              </a:defRPr>
            </a:lvl1pPr>
            <a:lvl2pPr>
              <a:defRPr sz="1600">
                <a:latin typeface="Calibri" panose="020F0502020204030204" pitchFamily="34" charset="0"/>
                <a:cs typeface="Calibri" panose="020F0502020204030204" pitchFamily="34" charset="0"/>
              </a:defRPr>
            </a:lvl2pPr>
            <a:lvl3pPr>
              <a:defRPr sz="1600">
                <a:latin typeface="Calibri" panose="020F0502020204030204" pitchFamily="34" charset="0"/>
                <a:cs typeface="Calibri" panose="020F0502020204030204" pitchFamily="34" charset="0"/>
              </a:defRPr>
            </a:lvl3pPr>
            <a:lvl4pPr>
              <a:defRPr sz="1600">
                <a:latin typeface="Calibri" panose="020F0502020204030204" pitchFamily="34" charset="0"/>
                <a:cs typeface="Calibri" panose="020F0502020204030204" pitchFamily="34" charset="0"/>
              </a:defRPr>
            </a:lvl4pPr>
            <a:lvl5pPr>
              <a:defRPr sz="1600">
                <a:latin typeface="Calibri" panose="020F0502020204030204" pitchFamily="34" charset="0"/>
                <a:cs typeface="Calibri" panose="020F0502020204030204" pitchFamily="34" charset="0"/>
              </a:defRPr>
            </a:lvl5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GB" dirty="0"/>
          </a:p>
        </p:txBody>
      </p:sp>
      <p:sp>
        <p:nvSpPr>
          <p:cNvPr id="10" name="Θέση αριθμού διαφάνειας 2"/>
          <p:cNvSpPr>
            <a:spLocks noGrp="1"/>
          </p:cNvSpPr>
          <p:nvPr>
            <p:ph type="sldNum" sz="quarter" idx="12"/>
          </p:nvPr>
        </p:nvSpPr>
        <p:spPr>
          <a:xfrm>
            <a:off x="257175" y="6369213"/>
            <a:ext cx="588986" cy="366268"/>
          </a:xfrm>
        </p:spPr>
        <p:txBody>
          <a:bodyPr/>
          <a:lstStyle>
            <a:lvl1pPr>
              <a:defRPr sz="1100">
                <a:solidFill>
                  <a:schemeClr val="bg2">
                    <a:lumMod val="10000"/>
                  </a:schemeClr>
                </a:solidFill>
              </a:defRPr>
            </a:lvl1pPr>
          </a:lstStyle>
          <a:p>
            <a:fld id="{7A98F9EE-42FE-4EF1-90E4-189DC2EEA993}" type="slidenum">
              <a:rPr lang="el-GR" smtClean="0"/>
              <a:pPr/>
              <a:t>‹#›</a:t>
            </a:fld>
            <a:endParaRPr lang="el-GR"/>
          </a:p>
        </p:txBody>
      </p:sp>
      <p:pic>
        <p:nvPicPr>
          <p:cNvPr id="11" name="Picture 19">
            <a:extLst>
              <a:ext uri="{FF2B5EF4-FFF2-40B4-BE49-F238E27FC236}">
                <a16:creationId xmlns:a16="http://schemas.microsoft.com/office/drawing/2014/main" id="{8052EFF5-B3EB-4FCF-9591-08155193CCB8}"/>
              </a:ext>
            </a:extLst>
          </p:cNvPr>
          <p:cNvPicPr>
            <a:picLocks noChangeAspect="1" noChangeArrowheads="1"/>
          </p:cNvPicPr>
          <p:nvPr userDrawn="1"/>
        </p:nvPicPr>
        <p:blipFill>
          <a:blip r:embed="rId2" cstate="print"/>
          <a:srcRect/>
          <a:stretch>
            <a:fillRect/>
          </a:stretch>
        </p:blipFill>
        <p:spPr bwMode="auto">
          <a:xfrm>
            <a:off x="7875001" y="5997597"/>
            <a:ext cx="1089487" cy="720247"/>
          </a:xfrm>
          <a:prstGeom prst="rect">
            <a:avLst/>
          </a:prstGeom>
          <a:noFill/>
          <a:ln w="9525">
            <a:noFill/>
            <a:miter lim="800000"/>
            <a:headEnd/>
            <a:tailEnd/>
          </a:ln>
        </p:spPr>
      </p:pic>
    </p:spTree>
    <p:extLst>
      <p:ext uri="{BB962C8B-B14F-4D97-AF65-F5344CB8AC3E}">
        <p14:creationId xmlns:p14="http://schemas.microsoft.com/office/powerpoint/2010/main" val="4598839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6" name="Θέση αριθμού διαφάνειας 2"/>
          <p:cNvSpPr>
            <a:spLocks noGrp="1"/>
          </p:cNvSpPr>
          <p:nvPr>
            <p:ph type="sldNum" sz="quarter" idx="12"/>
          </p:nvPr>
        </p:nvSpPr>
        <p:spPr>
          <a:xfrm>
            <a:off x="257175" y="6369213"/>
            <a:ext cx="643577" cy="366268"/>
          </a:xfrm>
        </p:spPr>
        <p:txBody>
          <a:bodyPr/>
          <a:lstStyle>
            <a:lvl1pPr>
              <a:defRPr sz="1100">
                <a:solidFill>
                  <a:schemeClr val="bg2">
                    <a:lumMod val="10000"/>
                  </a:schemeClr>
                </a:solidFill>
              </a:defRPr>
            </a:lvl1pPr>
          </a:lstStyle>
          <a:p>
            <a:fld id="{7A98F9EE-42FE-4EF1-90E4-189DC2EEA993}" type="slidenum">
              <a:rPr lang="el-GR" smtClean="0"/>
              <a:pPr/>
              <a:t>‹#›</a:t>
            </a:fld>
            <a:endParaRPr lang="el-GR"/>
          </a:p>
        </p:txBody>
      </p:sp>
      <p:pic>
        <p:nvPicPr>
          <p:cNvPr id="5" name="Picture 19">
            <a:extLst>
              <a:ext uri="{FF2B5EF4-FFF2-40B4-BE49-F238E27FC236}">
                <a16:creationId xmlns:a16="http://schemas.microsoft.com/office/drawing/2014/main" id="{A99EC3BC-7F4D-4DFB-B5F3-D9986480E12D}"/>
              </a:ext>
            </a:extLst>
          </p:cNvPr>
          <p:cNvPicPr>
            <a:picLocks noChangeAspect="1" noChangeArrowheads="1"/>
          </p:cNvPicPr>
          <p:nvPr userDrawn="1"/>
        </p:nvPicPr>
        <p:blipFill>
          <a:blip r:embed="rId2" cstate="print"/>
          <a:srcRect/>
          <a:stretch>
            <a:fillRect/>
          </a:stretch>
        </p:blipFill>
        <p:spPr bwMode="auto">
          <a:xfrm>
            <a:off x="7797338" y="5967021"/>
            <a:ext cx="1089487" cy="720247"/>
          </a:xfrm>
          <a:prstGeom prst="rect">
            <a:avLst/>
          </a:prstGeom>
          <a:noFill/>
          <a:ln w="9525">
            <a:noFill/>
            <a:miter lim="800000"/>
            <a:headEnd/>
            <a:tailEnd/>
          </a:ln>
        </p:spPr>
      </p:pic>
    </p:spTree>
    <p:extLst>
      <p:ext uri="{BB962C8B-B14F-4D97-AF65-F5344CB8AC3E}">
        <p14:creationId xmlns:p14="http://schemas.microsoft.com/office/powerpoint/2010/main" val="5100707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Questions and Answers Slide">
    <p:spTree>
      <p:nvGrpSpPr>
        <p:cNvPr id="1" name=""/>
        <p:cNvGrpSpPr/>
        <p:nvPr/>
      </p:nvGrpSpPr>
      <p:grpSpPr>
        <a:xfrm>
          <a:off x="0" y="0"/>
          <a:ext cx="0" cy="0"/>
          <a:chOff x="0" y="0"/>
          <a:chExt cx="0" cy="0"/>
        </a:xfrm>
      </p:grpSpPr>
      <p:pic>
        <p:nvPicPr>
          <p:cNvPr id="4" name="Picture 19">
            <a:extLst>
              <a:ext uri="{FF2B5EF4-FFF2-40B4-BE49-F238E27FC236}">
                <a16:creationId xmlns:a16="http://schemas.microsoft.com/office/drawing/2014/main" id="{8539F556-F8E8-4141-AF65-29F7E362D7CC}"/>
              </a:ext>
            </a:extLst>
          </p:cNvPr>
          <p:cNvPicPr>
            <a:picLocks noChangeAspect="1" noChangeArrowheads="1"/>
          </p:cNvPicPr>
          <p:nvPr userDrawn="1"/>
        </p:nvPicPr>
        <p:blipFill>
          <a:blip r:embed="rId2" cstate="print"/>
          <a:srcRect/>
          <a:stretch>
            <a:fillRect/>
          </a:stretch>
        </p:blipFill>
        <p:spPr bwMode="auto">
          <a:xfrm>
            <a:off x="7826791" y="6009089"/>
            <a:ext cx="1089487" cy="720247"/>
          </a:xfrm>
          <a:prstGeom prst="rect">
            <a:avLst/>
          </a:prstGeom>
          <a:noFill/>
          <a:ln w="9525">
            <a:noFill/>
            <a:miter lim="800000"/>
            <a:headEnd/>
            <a:tailEnd/>
          </a:ln>
        </p:spPr>
      </p:pic>
    </p:spTree>
    <p:extLst>
      <p:ext uri="{BB962C8B-B14F-4D97-AF65-F5344CB8AC3E}">
        <p14:creationId xmlns:p14="http://schemas.microsoft.com/office/powerpoint/2010/main" val="195363061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4" name="Rectangle 3"/>
          <p:cNvSpPr/>
          <p:nvPr userDrawn="1"/>
        </p:nvSpPr>
        <p:spPr>
          <a:xfrm>
            <a:off x="8" y="260708"/>
            <a:ext cx="8964613" cy="532982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userDrawn="1"/>
        </p:nvSpPr>
        <p:spPr>
          <a:xfrm>
            <a:off x="1058236" y="1317071"/>
            <a:ext cx="5760640" cy="769441"/>
          </a:xfrm>
          <a:prstGeom prst="rect">
            <a:avLst/>
          </a:prstGeom>
          <a:noFill/>
        </p:spPr>
        <p:txBody>
          <a:bodyPr wrap="square" rtlCol="0">
            <a:spAutoFit/>
          </a:bodyPr>
          <a:lstStyle/>
          <a:p>
            <a:r>
              <a:rPr kumimoji="0" lang="en-US" sz="44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rPr>
              <a:t>Text</a:t>
            </a:r>
          </a:p>
        </p:txBody>
      </p:sp>
      <p:sp>
        <p:nvSpPr>
          <p:cNvPr id="9" name="Rounded Rectangle 8"/>
          <p:cNvSpPr/>
          <p:nvPr userDrawn="1"/>
        </p:nvSpPr>
        <p:spPr>
          <a:xfrm>
            <a:off x="6156176" y="4870291"/>
            <a:ext cx="1296144" cy="504173"/>
          </a:xfrm>
          <a:prstGeom prst="roundRect">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Calibri" panose="020F0502020204030204" pitchFamily="34" charset="0"/>
              <a:cs typeface="Calibri" panose="020F0502020204030204" pitchFamily="34" charset="0"/>
            </a:endParaRPr>
          </a:p>
        </p:txBody>
      </p:sp>
      <p:sp>
        <p:nvSpPr>
          <p:cNvPr id="12" name="Rounded Rectangle 11"/>
          <p:cNvSpPr/>
          <p:nvPr userDrawn="1"/>
        </p:nvSpPr>
        <p:spPr>
          <a:xfrm>
            <a:off x="539553" y="685799"/>
            <a:ext cx="5904656" cy="4436574"/>
          </a:xfrm>
          <a:prstGeom prst="roundRect">
            <a:avLst>
              <a:gd name="adj" fmla="val 2780"/>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ounded Rectangle 12"/>
          <p:cNvSpPr/>
          <p:nvPr userDrawn="1"/>
        </p:nvSpPr>
        <p:spPr>
          <a:xfrm>
            <a:off x="858967" y="404761"/>
            <a:ext cx="7385449" cy="3985365"/>
          </a:xfrm>
          <a:prstGeom prst="roundRect">
            <a:avLst>
              <a:gd name="adj" fmla="val 3903"/>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19">
            <a:extLst>
              <a:ext uri="{FF2B5EF4-FFF2-40B4-BE49-F238E27FC236}">
                <a16:creationId xmlns:a16="http://schemas.microsoft.com/office/drawing/2014/main" id="{666A5D70-EC78-496F-9CAA-B04539A808A7}"/>
              </a:ext>
            </a:extLst>
          </p:cNvPr>
          <p:cNvPicPr>
            <a:picLocks noChangeAspect="1" noChangeArrowheads="1"/>
          </p:cNvPicPr>
          <p:nvPr userDrawn="1"/>
        </p:nvPicPr>
        <p:blipFill>
          <a:blip r:embed="rId2" cstate="print"/>
          <a:srcRect/>
          <a:stretch>
            <a:fillRect/>
          </a:stretch>
        </p:blipFill>
        <p:spPr bwMode="auto">
          <a:xfrm>
            <a:off x="7875134" y="5807995"/>
            <a:ext cx="1089487" cy="720247"/>
          </a:xfrm>
          <a:prstGeom prst="rect">
            <a:avLst/>
          </a:prstGeom>
          <a:noFill/>
          <a:ln w="9525">
            <a:noFill/>
            <a:miter lim="800000"/>
            <a:headEnd/>
            <a:tailEnd/>
          </a:ln>
        </p:spPr>
      </p:pic>
    </p:spTree>
    <p:extLst>
      <p:ext uri="{BB962C8B-B14F-4D97-AF65-F5344CB8AC3E}">
        <p14:creationId xmlns:p14="http://schemas.microsoft.com/office/powerpoint/2010/main" val="33123173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Chapter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237736" y="6242451"/>
            <a:ext cx="350996" cy="365209"/>
          </a:xfrm>
        </p:spPr>
        <p:txBody>
          <a:bodyPr/>
          <a:lstStyle/>
          <a:p>
            <a:fld id="{62CEE064-A4C2-1743-AC6A-9763DDA675DB}" type="slidenum">
              <a:rPr lang="en-US" smtClean="0"/>
              <a:pPr/>
              <a:t>‹#›</a:t>
            </a:fld>
            <a:endParaRPr lang="en-US" dirty="0"/>
          </a:p>
        </p:txBody>
      </p:sp>
      <p:cxnSp>
        <p:nvCxnSpPr>
          <p:cNvPr id="10" name="Straight Connector 9"/>
          <p:cNvCxnSpPr/>
          <p:nvPr userDrawn="1"/>
        </p:nvCxnSpPr>
        <p:spPr>
          <a:xfrm>
            <a:off x="4314801" y="2886922"/>
            <a:ext cx="4829199" cy="0"/>
          </a:xfrm>
          <a:prstGeom prst="line">
            <a:avLst/>
          </a:prstGeom>
          <a:ln w="635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12"/>
          <p:cNvSpPr>
            <a:spLocks noGrp="1"/>
          </p:cNvSpPr>
          <p:nvPr>
            <p:ph type="body" sz="quarter" idx="13" hasCustomPrompt="1"/>
          </p:nvPr>
        </p:nvSpPr>
        <p:spPr>
          <a:xfrm>
            <a:off x="4221742" y="1782731"/>
            <a:ext cx="4052739" cy="953927"/>
          </a:xfrm>
          <a:prstGeom prst="rect">
            <a:avLst/>
          </a:prstGeom>
          <a:ln>
            <a:noFill/>
          </a:ln>
        </p:spPr>
        <p:txBody>
          <a:bodyPr lIns="91431" tIns="45716" rIns="91431" bIns="45716" anchor="b" anchorCtr="0">
            <a:noAutofit/>
          </a:bodyPr>
          <a:lstStyle>
            <a:lvl1pPr marL="0" indent="0" algn="l">
              <a:buNone/>
              <a:defRPr sz="2902" b="1" kern="1200">
                <a:solidFill>
                  <a:schemeClr val="tx2">
                    <a:lumMod val="60000"/>
                    <a:lumOff val="40000"/>
                  </a:schemeClr>
                </a:solidFill>
              </a:defRPr>
            </a:lvl1pPr>
          </a:lstStyle>
          <a:p>
            <a:pPr lvl="0"/>
            <a:r>
              <a:rPr lang="en-US" dirty="0"/>
              <a:t>Title</a:t>
            </a:r>
          </a:p>
        </p:txBody>
      </p:sp>
      <p:cxnSp>
        <p:nvCxnSpPr>
          <p:cNvPr id="17" name="Straight Connector 16"/>
          <p:cNvCxnSpPr/>
          <p:nvPr userDrawn="1"/>
        </p:nvCxnSpPr>
        <p:spPr>
          <a:xfrm>
            <a:off x="0" y="6484222"/>
            <a:ext cx="3823436" cy="0"/>
          </a:xfrm>
          <a:prstGeom prst="line">
            <a:avLst/>
          </a:prstGeom>
          <a:ln w="6350" cmpd="sng">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9" name="Text Placeholder 12"/>
          <p:cNvSpPr>
            <a:spLocks noGrp="1"/>
          </p:cNvSpPr>
          <p:nvPr>
            <p:ph type="body" sz="quarter" idx="14" hasCustomPrompt="1"/>
          </p:nvPr>
        </p:nvSpPr>
        <p:spPr>
          <a:xfrm>
            <a:off x="4490089" y="6272000"/>
            <a:ext cx="3784390" cy="285405"/>
          </a:xfrm>
          <a:prstGeom prst="rect">
            <a:avLst/>
          </a:prstGeom>
        </p:spPr>
        <p:txBody>
          <a:bodyPr lIns="91431" tIns="45716" rIns="91431" bIns="45716" anchor="b" anchorCtr="0">
            <a:noAutofit/>
          </a:bodyPr>
          <a:lstStyle>
            <a:lvl1pPr marL="0" indent="0" algn="l">
              <a:buNone/>
              <a:defRPr sz="846" b="0" i="1" kern="1200">
                <a:solidFill>
                  <a:schemeClr val="tx1">
                    <a:lumMod val="75000"/>
                    <a:lumOff val="25000"/>
                  </a:schemeClr>
                </a:solidFill>
                <a:latin typeface="Calibri"/>
                <a:cs typeface="Calibri"/>
              </a:defRPr>
            </a:lvl1pPr>
          </a:lstStyle>
          <a:p>
            <a:pPr lvl="0"/>
            <a:r>
              <a:rPr lang="en-US" dirty="0"/>
              <a:t>Chapter</a:t>
            </a:r>
          </a:p>
        </p:txBody>
      </p:sp>
      <p:sp>
        <p:nvSpPr>
          <p:cNvPr id="11" name="Text Placeholder 12"/>
          <p:cNvSpPr>
            <a:spLocks noGrp="1"/>
          </p:cNvSpPr>
          <p:nvPr>
            <p:ph type="body" sz="quarter" idx="15" hasCustomPrompt="1"/>
          </p:nvPr>
        </p:nvSpPr>
        <p:spPr>
          <a:xfrm>
            <a:off x="1891040" y="2189507"/>
            <a:ext cx="2009946" cy="1598840"/>
          </a:xfrm>
          <a:prstGeom prst="rect">
            <a:avLst/>
          </a:prstGeom>
        </p:spPr>
        <p:txBody>
          <a:bodyPr lIns="0" tIns="0" rIns="0" bIns="0" anchor="b" anchorCtr="0">
            <a:noAutofit/>
          </a:bodyPr>
          <a:lstStyle>
            <a:lvl1pPr marL="0" indent="0" algn="r">
              <a:buNone/>
              <a:defRPr sz="12091" b="1" i="0" kern="1200">
                <a:solidFill>
                  <a:schemeClr val="tx2">
                    <a:lumMod val="20000"/>
                    <a:lumOff val="80000"/>
                  </a:schemeClr>
                </a:solidFill>
              </a:defRPr>
            </a:lvl1pPr>
          </a:lstStyle>
          <a:p>
            <a:pPr lvl="0"/>
            <a:r>
              <a:rPr lang="en-US" dirty="0"/>
              <a:t>No</a:t>
            </a:r>
          </a:p>
        </p:txBody>
      </p:sp>
      <p:pic>
        <p:nvPicPr>
          <p:cNvPr id="3074" name="Picture 1" descr="image00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59786" y="269155"/>
            <a:ext cx="1693642" cy="12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1440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9" y="2701494"/>
            <a:ext cx="6347715" cy="182700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9" y="4528496"/>
            <a:ext cx="6347715" cy="860599"/>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98F9EE-42FE-4EF1-90E4-189DC2EEA993}" type="slidenum">
              <a:rPr lang="el-GR" smtClean="0"/>
              <a:pPr/>
              <a:t>‹#›</a:t>
            </a:fld>
            <a:endParaRPr lang="el-GR"/>
          </a:p>
        </p:txBody>
      </p:sp>
    </p:spTree>
    <p:extLst>
      <p:ext uri="{BB962C8B-B14F-4D97-AF65-F5344CB8AC3E}">
        <p14:creationId xmlns:p14="http://schemas.microsoft.com/office/powerpoint/2010/main" val="2071692371"/>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741"/>
            <a:ext cx="6347714" cy="132110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1" y="2161089"/>
            <a:ext cx="3088109" cy="388167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1091"/>
            <a:ext cx="3088110" cy="38816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98F9EE-42FE-4EF1-90E4-189DC2EEA993}" type="slidenum">
              <a:rPr lang="el-GR" smtClean="0"/>
              <a:pPr/>
              <a:t>‹#›</a:t>
            </a:fld>
            <a:endParaRPr lang="el-GR"/>
          </a:p>
        </p:txBody>
      </p:sp>
    </p:spTree>
    <p:extLst>
      <p:ext uri="{BB962C8B-B14F-4D97-AF65-F5344CB8AC3E}">
        <p14:creationId xmlns:p14="http://schemas.microsoft.com/office/powerpoint/2010/main" val="191769746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741"/>
            <a:ext cx="6347713" cy="1321106"/>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1484"/>
            <a:ext cx="3090672" cy="576395"/>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880"/>
            <a:ext cx="3090672" cy="330488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1484"/>
            <a:ext cx="3090672" cy="576395"/>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880"/>
            <a:ext cx="3090672" cy="330488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A98F9EE-42FE-4EF1-90E4-189DC2EEA993}" type="slidenum">
              <a:rPr lang="el-GR" smtClean="0"/>
              <a:pPr/>
              <a:t>‹#›</a:t>
            </a:fld>
            <a:endParaRPr lang="el-GR"/>
          </a:p>
        </p:txBody>
      </p:sp>
    </p:spTree>
    <p:extLst>
      <p:ext uri="{BB962C8B-B14F-4D97-AF65-F5344CB8AC3E}">
        <p14:creationId xmlns:p14="http://schemas.microsoft.com/office/powerpoint/2010/main" val="185772642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741"/>
            <a:ext cx="6347714" cy="1321106"/>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98F9EE-42FE-4EF1-90E4-189DC2EEA993}" type="slidenum">
              <a:rPr lang="el-GR" smtClean="0"/>
              <a:pPr/>
              <a:t>‹#›</a:t>
            </a:fld>
            <a:endParaRPr lang="el-GR"/>
          </a:p>
        </p:txBody>
      </p:sp>
    </p:spTree>
    <p:extLst>
      <p:ext uri="{BB962C8B-B14F-4D97-AF65-F5344CB8AC3E}">
        <p14:creationId xmlns:p14="http://schemas.microsoft.com/office/powerpoint/2010/main" val="1727241240"/>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A98F9EE-42FE-4EF1-90E4-189DC2EEA993}" type="slidenum">
              <a:rPr lang="el-GR" smtClean="0"/>
              <a:pPr/>
              <a:t>‹#›</a:t>
            </a:fld>
            <a:endParaRPr lang="el-GR"/>
          </a:p>
        </p:txBody>
      </p:sp>
    </p:spTree>
    <p:extLst>
      <p:ext uri="{BB962C8B-B14F-4D97-AF65-F5344CB8AC3E}">
        <p14:creationId xmlns:p14="http://schemas.microsoft.com/office/powerpoint/2010/main" val="320517230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951"/>
            <a:ext cx="2790182" cy="1278762"/>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6" y="515045"/>
            <a:ext cx="3386037" cy="55277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713"/>
            <a:ext cx="2790182" cy="2585047"/>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0DDF080-5E8C-48AD-84E5-6C08B304C14E}" type="datetimeFigureOut">
              <a:rPr lang="en-US" dirty="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98F9EE-42FE-4EF1-90E4-189DC2EEA993}" type="slidenum">
              <a:rPr lang="el-GR" smtClean="0"/>
              <a:pPr/>
              <a:t>‹#›</a:t>
            </a:fld>
            <a:endParaRPr lang="el-GR"/>
          </a:p>
        </p:txBody>
      </p:sp>
    </p:spTree>
    <p:extLst>
      <p:ext uri="{BB962C8B-B14F-4D97-AF65-F5344CB8AC3E}">
        <p14:creationId xmlns:p14="http://schemas.microsoft.com/office/powerpoint/2010/main" val="3828642062"/>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1712"/>
            <a:ext cx="6347714" cy="566869"/>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741"/>
            <a:ext cx="6347714" cy="384660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8581"/>
            <a:ext cx="6347714" cy="674180"/>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98F9EE-42FE-4EF1-90E4-189DC2EEA993}" type="slidenum">
              <a:rPr lang="el-GR" smtClean="0"/>
              <a:pPr/>
              <a:t>‹#›</a:t>
            </a:fld>
            <a:endParaRPr lang="el-GR"/>
          </a:p>
        </p:txBody>
      </p:sp>
    </p:spTree>
    <p:extLst>
      <p:ext uri="{BB962C8B-B14F-4D97-AF65-F5344CB8AC3E}">
        <p14:creationId xmlns:p14="http://schemas.microsoft.com/office/powerpoint/2010/main" val="200924542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70"/>
            <a:ext cx="9169805" cy="6876527"/>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600" y="609741"/>
            <a:ext cx="6347713" cy="132110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1091"/>
            <a:ext cx="6347714" cy="38816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2762"/>
            <a:ext cx="684132" cy="365210"/>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12/16/2019</a:t>
            </a:fld>
            <a:endParaRPr lang="en-US" dirty="0"/>
          </a:p>
        </p:txBody>
      </p:sp>
      <p:sp>
        <p:nvSpPr>
          <p:cNvPr id="5" name="Footer Placeholder 4"/>
          <p:cNvSpPr>
            <a:spLocks noGrp="1"/>
          </p:cNvSpPr>
          <p:nvPr>
            <p:ph type="ftr" sz="quarter" idx="3"/>
          </p:nvPr>
        </p:nvSpPr>
        <p:spPr>
          <a:xfrm>
            <a:off x="609600" y="6042762"/>
            <a:ext cx="4622973" cy="365210"/>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2762"/>
            <a:ext cx="512638" cy="365210"/>
          </a:xfrm>
          <a:prstGeom prst="rect">
            <a:avLst/>
          </a:prstGeom>
        </p:spPr>
        <p:txBody>
          <a:bodyPr vert="horz" lIns="91440" tIns="45720" rIns="91440" bIns="45720" rtlCol="0" anchor="ctr"/>
          <a:lstStyle>
            <a:lvl1pPr algn="r">
              <a:defRPr sz="900">
                <a:solidFill>
                  <a:schemeClr val="accent1"/>
                </a:solidFill>
              </a:defRPr>
            </a:lvl1pPr>
          </a:lstStyle>
          <a:p>
            <a:fld id="{7A98F9EE-42FE-4EF1-90E4-189DC2EEA993}" type="slidenum">
              <a:rPr lang="el-GR" smtClean="0"/>
              <a:pPr/>
              <a:t>‹#›</a:t>
            </a:fld>
            <a:endParaRPr lang="el-GR"/>
          </a:p>
        </p:txBody>
      </p:sp>
    </p:spTree>
    <p:extLst>
      <p:ext uri="{BB962C8B-B14F-4D97-AF65-F5344CB8AC3E}">
        <p14:creationId xmlns:p14="http://schemas.microsoft.com/office/powerpoint/2010/main" val="3008589261"/>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 id="2147483724" r:id="rId15"/>
    <p:sldLayoutId id="2147483725" r:id="rId16"/>
    <p:sldLayoutId id="2147483726" r:id="rId17"/>
    <p:sldLayoutId id="2147483729" r:id="rId18"/>
    <p:sldLayoutId id="2147483730" r:id="rId19"/>
    <p:sldLayoutId id="2147483663" r:id="rId20"/>
    <p:sldLayoutId id="2147483654" r:id="rId21"/>
    <p:sldLayoutId id="2147483679" r:id="rId22"/>
    <p:sldLayoutId id="2147483668" r:id="rId23"/>
    <p:sldLayoutId id="2147483670" r:id="rId24"/>
    <p:sldLayoutId id="2147483676" r:id="rId25"/>
    <p:sldLayoutId id="2147483671" r:id="rId26"/>
    <p:sldLayoutId id="2147483672" r:id="rId27"/>
    <p:sldLayoutId id="2147483731" r:id="rId28"/>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7.xml"/><Relationship Id="rId4" Type="http://schemas.openxmlformats.org/officeDocument/2006/relationships/image" Target="../media/image4.emf"/></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g"/><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g"/><Relationship Id="rId1" Type="http://schemas.openxmlformats.org/officeDocument/2006/relationships/slideLayout" Target="../slideLayouts/slideLayout28.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g"/><Relationship Id="rId1" Type="http://schemas.openxmlformats.org/officeDocument/2006/relationships/slideLayout" Target="../slideLayouts/slideLayout28.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euroxx.gr/" TargetMode="Externa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g"/><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g"/><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g"/><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D93D00C9-E0EE-4732-AF37-2F88504667D0}"/>
              </a:ext>
            </a:extLst>
          </p:cNvPr>
          <p:cNvSpPr txBox="1">
            <a:spLocks/>
          </p:cNvSpPr>
          <p:nvPr/>
        </p:nvSpPr>
        <p:spPr>
          <a:xfrm>
            <a:off x="344487" y="1071091"/>
            <a:ext cx="8547843" cy="3005959"/>
          </a:xfrm>
          <a:prstGeom prst="rect">
            <a:avLst/>
          </a:prstGeom>
          <a:solidFill>
            <a:schemeClr val="bg1">
              <a:lumMod val="65000"/>
            </a:schemeClr>
          </a:solidFill>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sz="2800" b="1" dirty="0">
                <a:latin typeface="Calibri" panose="020F0502020204030204" pitchFamily="34" charset="0"/>
                <a:cs typeface="Calibri" panose="020F0502020204030204" pitchFamily="34" charset="0"/>
              </a:rPr>
              <a:t>Έκθεση </a:t>
            </a:r>
          </a:p>
          <a:p>
            <a:r>
              <a:rPr lang="el-GR" sz="2800" b="1" dirty="0">
                <a:latin typeface="Calibri" panose="020F0502020204030204" pitchFamily="34" charset="0"/>
                <a:cs typeface="Calibri" panose="020F0502020204030204" pitchFamily="34" charset="0"/>
              </a:rPr>
              <a:t>της Euroxx Χρηματιστηριακής Α.Ε.Π.Ε.Υ. </a:t>
            </a:r>
          </a:p>
          <a:p>
            <a:endParaRPr lang="el-GR" sz="2400" dirty="0">
              <a:solidFill>
                <a:schemeClr val="bg2">
                  <a:lumMod val="50000"/>
                </a:schemeClr>
              </a:solidFill>
              <a:latin typeface="Calibri" panose="020F0502020204030204" pitchFamily="34" charset="0"/>
              <a:cs typeface="Calibri" panose="020F0502020204030204" pitchFamily="34" charset="0"/>
            </a:endParaRPr>
          </a:p>
          <a:p>
            <a:endParaRPr lang="el-GR" sz="2400" dirty="0">
              <a:solidFill>
                <a:schemeClr val="bg2">
                  <a:lumMod val="50000"/>
                </a:schemeClr>
              </a:solidFill>
              <a:latin typeface="Calibri" panose="020F0502020204030204" pitchFamily="34" charset="0"/>
              <a:cs typeface="Calibri" panose="020F0502020204030204" pitchFamily="34" charset="0"/>
            </a:endParaRPr>
          </a:p>
          <a:p>
            <a:r>
              <a:rPr lang="el-GR" sz="2400" dirty="0">
                <a:solidFill>
                  <a:schemeClr val="bg2">
                    <a:lumMod val="25000"/>
                  </a:schemeClr>
                </a:solidFill>
                <a:latin typeface="Calibri" panose="020F0502020204030204" pitchFamily="34" charset="0"/>
                <a:cs typeface="Calibri" panose="020F0502020204030204" pitchFamily="34" charset="0"/>
              </a:rPr>
              <a:t>Προς το Διοικητικό Συμβούλιο της εταιρείας</a:t>
            </a:r>
          </a:p>
          <a:p>
            <a:r>
              <a:rPr lang="en-US" sz="2400" dirty="0">
                <a:solidFill>
                  <a:schemeClr val="bg2">
                    <a:lumMod val="25000"/>
                  </a:schemeClr>
                </a:solidFill>
                <a:latin typeface="Calibri" panose="020F0502020204030204" pitchFamily="34" charset="0"/>
                <a:cs typeface="Calibri" panose="020F0502020204030204" pitchFamily="34" charset="0"/>
              </a:rPr>
              <a:t>ANDROMEDA SEAFOOD S.L. </a:t>
            </a:r>
            <a:r>
              <a:rPr lang="en-US" sz="3200" b="1" dirty="0">
                <a:solidFill>
                  <a:schemeClr val="accent4">
                    <a:lumMod val="50000"/>
                  </a:schemeClr>
                </a:solidFill>
                <a:latin typeface="Calibri" panose="020F0502020204030204" pitchFamily="34" charset="0"/>
                <a:cs typeface="Calibri" panose="020F0502020204030204" pitchFamily="34" charset="0"/>
              </a:rPr>
              <a:t> </a:t>
            </a:r>
          </a:p>
          <a:p>
            <a:pPr algn="l"/>
            <a:endParaRPr lang="el-GR" sz="3200" b="1" dirty="0">
              <a:solidFill>
                <a:schemeClr val="accent4">
                  <a:lumMod val="50000"/>
                </a:schemeClr>
              </a:solidFill>
              <a:latin typeface="Calibri" panose="020F0502020204030204" pitchFamily="34" charset="0"/>
              <a:cs typeface="Calibri" panose="020F0502020204030204" pitchFamily="34" charset="0"/>
            </a:endParaRPr>
          </a:p>
          <a:p>
            <a:endParaRPr lang="el-GR" sz="1000" b="1" dirty="0">
              <a:solidFill>
                <a:schemeClr val="accent4">
                  <a:lumMod val="50000"/>
                </a:schemeClr>
              </a:solidFill>
              <a:latin typeface="Calibri" panose="020F0502020204030204" pitchFamily="34" charset="0"/>
              <a:cs typeface="Calibri" panose="020F0502020204030204" pitchFamily="34" charset="0"/>
            </a:endParaRPr>
          </a:p>
          <a:p>
            <a:endParaRPr lang="el-GR" sz="1000" b="1" dirty="0">
              <a:solidFill>
                <a:schemeClr val="accent4">
                  <a:lumMod val="50000"/>
                </a:schemeClr>
              </a:solidFill>
              <a:latin typeface="Calibri" panose="020F0502020204030204" pitchFamily="34" charset="0"/>
              <a:cs typeface="Calibri" panose="020F0502020204030204" pitchFamily="34" charset="0"/>
            </a:endParaRPr>
          </a:p>
          <a:p>
            <a:endParaRPr lang="el-GR" sz="1000" b="1" dirty="0">
              <a:solidFill>
                <a:schemeClr val="accent4">
                  <a:lumMod val="50000"/>
                </a:schemeClr>
              </a:solidFill>
              <a:latin typeface="Calibri" panose="020F0502020204030204" pitchFamily="34" charset="0"/>
              <a:cs typeface="Calibri" panose="020F0502020204030204" pitchFamily="34" charset="0"/>
            </a:endParaRPr>
          </a:p>
          <a:p>
            <a:endParaRPr lang="el-GR" sz="1000" b="1" dirty="0">
              <a:solidFill>
                <a:schemeClr val="accent4">
                  <a:lumMod val="50000"/>
                </a:schemeClr>
              </a:solidFill>
              <a:latin typeface="Calibri" panose="020F0502020204030204" pitchFamily="34" charset="0"/>
              <a:cs typeface="Calibri" panose="020F0502020204030204" pitchFamily="34" charset="0"/>
            </a:endParaRPr>
          </a:p>
          <a:p>
            <a:r>
              <a:rPr lang="el-GR" sz="1000" b="1" dirty="0">
                <a:solidFill>
                  <a:schemeClr val="bg2">
                    <a:lumMod val="25000"/>
                  </a:schemeClr>
                </a:solidFill>
                <a:latin typeface="Calibri" panose="020F0502020204030204" pitchFamily="34" charset="0"/>
                <a:cs typeface="Calibri" panose="020F0502020204030204" pitchFamily="34" charset="0"/>
              </a:rPr>
              <a:t>Αναφορικά με την αποτίμηση των μετοχών της εταιρείας με την επωνυμία «ΙΧΘΥΟΤΡΟΦΕΙΑ ΣΕΛΟΝΤΑ ΑΝΩΝΥΜΗ ΕΤΑΙΡΕΙΑ ΓΕΩΡΓΙΚΩΝ ΕΚΜΕΤΑΛΛΕΥΣΕΩΝ», βάσει των διατάξεων των παρ. 6 και 7 του άρθρου 9 του Ν. 3461/2006, που προστέθηκαν με την παράγραφο 2 του άρθρου 108 του Ν. 4514/2018), στο πλαίσιο της επικείμενης υποβολής υποχρεωτικής Δημόσιας Πρότασης Αγοράς Κινητών Αξιών από την εταιρεία με την επωνυμία ANDROMEDA SEAFOOD S.L. </a:t>
            </a:r>
          </a:p>
          <a:p>
            <a:pPr algn="l"/>
            <a:endParaRPr lang="en-GB" sz="3200" b="1" dirty="0">
              <a:solidFill>
                <a:schemeClr val="accent4">
                  <a:lumMod val="50000"/>
                </a:schemeClr>
              </a:solidFill>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E2DB27CA-9602-4CE4-BF2E-F309A17A48E5}"/>
              </a:ext>
            </a:extLst>
          </p:cNvPr>
          <p:cNvSpPr txBox="1"/>
          <p:nvPr/>
        </p:nvSpPr>
        <p:spPr>
          <a:xfrm>
            <a:off x="6849686" y="3767803"/>
            <a:ext cx="2042643" cy="307777"/>
          </a:xfrm>
          <a:prstGeom prst="rect">
            <a:avLst/>
          </a:prstGeom>
          <a:solidFill>
            <a:schemeClr val="accent2">
              <a:lumMod val="75000"/>
            </a:schemeClr>
          </a:solidFill>
        </p:spPr>
        <p:txBody>
          <a:bodyPr wrap="square" rtlCol="0">
            <a:spAutoFit/>
          </a:bodyPr>
          <a:lstStyle/>
          <a:p>
            <a:pPr algn="r"/>
            <a:r>
              <a:rPr lang="en-US" sz="1400" b="1" dirty="0">
                <a:solidFill>
                  <a:schemeClr val="bg1"/>
                </a:solidFill>
                <a:latin typeface="Calibri" panose="020F0502020204030204" pitchFamily="34" charset="0"/>
                <a:cs typeface="Calibri" panose="020F0502020204030204" pitchFamily="34" charset="0"/>
              </a:rPr>
              <a:t>11</a:t>
            </a:r>
            <a:r>
              <a:rPr lang="el-GR" sz="1400" b="1" dirty="0">
                <a:solidFill>
                  <a:schemeClr val="bg1"/>
                </a:solidFill>
                <a:latin typeface="Calibri" panose="020F0502020204030204" pitchFamily="34" charset="0"/>
                <a:cs typeface="Calibri" panose="020F0502020204030204" pitchFamily="34" charset="0"/>
              </a:rPr>
              <a:t> Δεκεμβρίου 2019</a:t>
            </a:r>
            <a:endParaRPr lang="en-US" sz="1400" b="1" dirty="0">
              <a:solidFill>
                <a:schemeClr val="bg1"/>
              </a:solidFill>
              <a:latin typeface="Calibri" panose="020F0502020204030204" pitchFamily="34" charset="0"/>
              <a:cs typeface="Calibri" panose="020F0502020204030204" pitchFamily="34" charset="0"/>
            </a:endParaRPr>
          </a:p>
        </p:txBody>
      </p:sp>
      <p:pic>
        <p:nvPicPr>
          <p:cNvPr id="8" name="Picture 7" descr="euroxx_logo_gr">
            <a:extLst>
              <a:ext uri="{FF2B5EF4-FFF2-40B4-BE49-F238E27FC236}">
                <a16:creationId xmlns:a16="http://schemas.microsoft.com/office/drawing/2014/main" id="{E512C141-9727-48BB-A9CF-B63F61A7105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0465" y="5989940"/>
            <a:ext cx="1072342" cy="726743"/>
          </a:xfrm>
          <a:prstGeom prst="rect">
            <a:avLst/>
          </a:prstGeom>
          <a:noFill/>
          <a:ln>
            <a:noFill/>
          </a:ln>
        </p:spPr>
      </p:pic>
      <p:pic>
        <p:nvPicPr>
          <p:cNvPr id="6" name="Picture 5">
            <a:extLst>
              <a:ext uri="{FF2B5EF4-FFF2-40B4-BE49-F238E27FC236}">
                <a16:creationId xmlns:a16="http://schemas.microsoft.com/office/drawing/2014/main" id="{76CEE7D8-B49B-4CB2-BEDE-687352B99969}"/>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14725" y="5253643"/>
            <a:ext cx="1506162" cy="680734"/>
          </a:xfrm>
          <a:prstGeom prst="rect">
            <a:avLst/>
          </a:prstGeom>
          <a:noFill/>
          <a:ln>
            <a:noFill/>
          </a:ln>
        </p:spPr>
      </p:pic>
    </p:spTree>
    <p:extLst>
      <p:ext uri="{BB962C8B-B14F-4D97-AF65-F5344CB8AC3E}">
        <p14:creationId xmlns:p14="http://schemas.microsoft.com/office/powerpoint/2010/main" val="3002364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B5F29902-66E3-4836-A0CE-53A36DE14AEE}"/>
              </a:ext>
            </a:extLst>
          </p:cNvPr>
          <p:cNvSpPr>
            <a:spLocks noGrp="1"/>
          </p:cNvSpPr>
          <p:nvPr>
            <p:ph type="body" sz="quarter" idx="15"/>
          </p:nvPr>
        </p:nvSpPr>
        <p:spPr/>
        <p:txBody>
          <a:bodyPr/>
          <a:lstStyle/>
          <a:p>
            <a:r>
              <a:rPr lang="en-US" dirty="0"/>
              <a:t>03</a:t>
            </a:r>
            <a:endParaRPr lang="el-GR" dirty="0"/>
          </a:p>
        </p:txBody>
      </p:sp>
      <p:pic>
        <p:nvPicPr>
          <p:cNvPr id="6" name="Picture 5" descr="A close up of a logo&#10;&#10;Description automatically generated">
            <a:extLst>
              <a:ext uri="{FF2B5EF4-FFF2-40B4-BE49-F238E27FC236}">
                <a16:creationId xmlns:a16="http://schemas.microsoft.com/office/drawing/2014/main" id="{8A0708E5-6D60-47C2-ADD7-8D42519B81BC}"/>
              </a:ext>
            </a:extLst>
          </p:cNvPr>
          <p:cNvPicPr>
            <a:picLocks noChangeAspect="1"/>
          </p:cNvPicPr>
          <p:nvPr/>
        </p:nvPicPr>
        <p:blipFill>
          <a:blip r:embed="rId2"/>
          <a:stretch>
            <a:fillRect/>
          </a:stretch>
        </p:blipFill>
        <p:spPr>
          <a:xfrm>
            <a:off x="3841709" y="332339"/>
            <a:ext cx="1183259" cy="896318"/>
          </a:xfrm>
          <a:prstGeom prst="rect">
            <a:avLst/>
          </a:prstGeom>
        </p:spPr>
      </p:pic>
      <p:sp>
        <p:nvSpPr>
          <p:cNvPr id="7" name="Title 7">
            <a:extLst>
              <a:ext uri="{FF2B5EF4-FFF2-40B4-BE49-F238E27FC236}">
                <a16:creationId xmlns:a16="http://schemas.microsoft.com/office/drawing/2014/main" id="{D6107034-B669-4F66-B4A0-0829FF897B5A}"/>
              </a:ext>
            </a:extLst>
          </p:cNvPr>
          <p:cNvSpPr>
            <a:spLocks noGrp="1"/>
          </p:cNvSpPr>
          <p:nvPr>
            <p:ph type="body" sz="quarter" idx="13"/>
          </p:nvPr>
        </p:nvSpPr>
        <p:spPr>
          <a:xfrm>
            <a:off x="4221163" y="1782763"/>
            <a:ext cx="4052887" cy="954087"/>
          </a:xfrm>
        </p:spPr>
        <p:txBody>
          <a:bodyPr/>
          <a:lstStyle/>
          <a:p>
            <a:r>
              <a:rPr lang="el-GR" sz="2200" dirty="0">
                <a:latin typeface="Calibri" panose="020F0502020204030204" pitchFamily="34" charset="0"/>
              </a:rPr>
              <a:t>Μεθοδολογία</a:t>
            </a:r>
            <a:endParaRPr lang="en-GB" sz="2200" cap="none" dirty="0">
              <a:latin typeface="Calibri" panose="020F0502020204030204" pitchFamily="34" charset="0"/>
            </a:endParaRPr>
          </a:p>
        </p:txBody>
      </p:sp>
      <p:sp>
        <p:nvSpPr>
          <p:cNvPr id="8" name="Slide Number Placeholder 1">
            <a:extLst>
              <a:ext uri="{FF2B5EF4-FFF2-40B4-BE49-F238E27FC236}">
                <a16:creationId xmlns:a16="http://schemas.microsoft.com/office/drawing/2014/main" id="{F313692A-9126-4303-A26E-C0E487C1230C}"/>
              </a:ext>
            </a:extLst>
          </p:cNvPr>
          <p:cNvSpPr>
            <a:spLocks noGrp="1"/>
          </p:cNvSpPr>
          <p:nvPr>
            <p:ph type="sldNum" sz="quarter" idx="12"/>
          </p:nvPr>
        </p:nvSpPr>
        <p:spPr>
          <a:xfrm>
            <a:off x="4242901" y="6390642"/>
            <a:ext cx="412226" cy="268169"/>
          </a:xfrm>
        </p:spPr>
        <p:txBody>
          <a:bodyPr/>
          <a:lstStyle/>
          <a:p>
            <a:pPr algn="ctr"/>
            <a:fld id="{62CEE064-A4C2-1743-AC6A-9763DDA675DB}" type="slidenum">
              <a:rPr lang="en-US" b="0" smtClean="0">
                <a:solidFill>
                  <a:srgbClr val="558ED5"/>
                </a:solidFill>
              </a:rPr>
              <a:pPr algn="ctr"/>
              <a:t>10</a:t>
            </a:fld>
            <a:endParaRPr lang="en-US" b="0" dirty="0">
              <a:solidFill>
                <a:srgbClr val="558ED5"/>
              </a:solidFill>
            </a:endParaRPr>
          </a:p>
        </p:txBody>
      </p:sp>
      <p:pic>
        <p:nvPicPr>
          <p:cNvPr id="9" name="Picture 8" descr="euroxx_logo_gr">
            <a:extLst>
              <a:ext uri="{FF2B5EF4-FFF2-40B4-BE49-F238E27FC236}">
                <a16:creationId xmlns:a16="http://schemas.microsoft.com/office/drawing/2014/main" id="{04A01F23-02B3-47F4-A6CD-FBD4259F6DA4}"/>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01949" y="332339"/>
            <a:ext cx="1302202" cy="896318"/>
          </a:xfrm>
          <a:prstGeom prst="rect">
            <a:avLst/>
          </a:prstGeom>
          <a:noFill/>
          <a:ln>
            <a:noFill/>
          </a:ln>
        </p:spPr>
      </p:pic>
    </p:spTree>
    <p:extLst>
      <p:ext uri="{BB962C8B-B14F-4D97-AF65-F5344CB8AC3E}">
        <p14:creationId xmlns:p14="http://schemas.microsoft.com/office/powerpoint/2010/main" val="3012845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ABBB87C-0FCF-4AF3-9B1C-0091232A28F7}"/>
              </a:ext>
            </a:extLst>
          </p:cNvPr>
          <p:cNvSpPr>
            <a:spLocks noGrp="1"/>
          </p:cNvSpPr>
          <p:nvPr>
            <p:ph type="body" sz="quarter" idx="13"/>
          </p:nvPr>
        </p:nvSpPr>
        <p:spPr>
          <a:xfrm>
            <a:off x="241160" y="303213"/>
            <a:ext cx="8714352" cy="753329"/>
          </a:xfrm>
        </p:spPr>
        <p:txBody>
          <a:bodyPr anchor="ctr" anchorCtr="0"/>
          <a:lstStyle/>
          <a:p>
            <a:pPr algn="just"/>
            <a:r>
              <a:rPr lang="el-GR" sz="1400" dirty="0"/>
              <a:t>Γενικές Παραδοχές</a:t>
            </a:r>
            <a:endParaRPr lang="en-GB" sz="1400" dirty="0"/>
          </a:p>
        </p:txBody>
      </p:sp>
      <p:sp>
        <p:nvSpPr>
          <p:cNvPr id="7" name="2 - Θέση περιεχομένου"/>
          <p:cNvSpPr txBox="1">
            <a:spLocks/>
          </p:cNvSpPr>
          <p:nvPr/>
        </p:nvSpPr>
        <p:spPr>
          <a:xfrm>
            <a:off x="4640400" y="1183384"/>
            <a:ext cx="4315112" cy="4351005"/>
          </a:xfrm>
          <a:prstGeom prst="rect">
            <a:avLst/>
          </a:prstGeom>
        </p:spPr>
        <p:txBody>
          <a:bodyPr/>
          <a:lstStyle/>
          <a:p>
            <a:pPr algn="just"/>
            <a:endParaRPr lang="en-US" sz="1100" dirty="0">
              <a:solidFill>
                <a:schemeClr val="bg2">
                  <a:lumMod val="10000"/>
                </a:schemeClr>
              </a:solidFill>
            </a:endParaRPr>
          </a:p>
          <a:p>
            <a:pPr algn="just"/>
            <a:endParaRPr lang="en-US" sz="1100" dirty="0">
              <a:solidFill>
                <a:schemeClr val="bg2">
                  <a:lumMod val="10000"/>
                </a:schemeClr>
              </a:solidFill>
            </a:endParaRPr>
          </a:p>
          <a:p>
            <a:pPr algn="just"/>
            <a:endParaRPr lang="el-GR" sz="1100" b="1" dirty="0">
              <a:solidFill>
                <a:srgbClr val="469C35"/>
              </a:solidFill>
            </a:endParaRPr>
          </a:p>
        </p:txBody>
      </p:sp>
      <p:sp>
        <p:nvSpPr>
          <p:cNvPr id="9" name="Slide Number Placeholder 1">
            <a:extLst>
              <a:ext uri="{FF2B5EF4-FFF2-40B4-BE49-F238E27FC236}">
                <a16:creationId xmlns:a16="http://schemas.microsoft.com/office/drawing/2014/main" id="{EF7ED015-8780-4D8A-8B4C-41619AE12891}"/>
              </a:ext>
            </a:extLst>
          </p:cNvPr>
          <p:cNvSpPr txBox="1">
            <a:spLocks/>
          </p:cNvSpPr>
          <p:nvPr/>
        </p:nvSpPr>
        <p:spPr>
          <a:xfrm>
            <a:off x="4242900" y="6390642"/>
            <a:ext cx="329099" cy="268169"/>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chemeClr val="bg2">
                    <a:lumMod val="1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62CEE064-A4C2-1743-AC6A-9763DDA675DB}" type="slidenum">
              <a:rPr lang="en-US" sz="900" smtClean="0">
                <a:solidFill>
                  <a:srgbClr val="558ED5"/>
                </a:solidFill>
              </a:rPr>
              <a:pPr algn="ctr"/>
              <a:t>11</a:t>
            </a:fld>
            <a:endParaRPr lang="en-US" sz="900" dirty="0">
              <a:solidFill>
                <a:srgbClr val="558ED5"/>
              </a:solidFill>
            </a:endParaRPr>
          </a:p>
        </p:txBody>
      </p:sp>
      <p:pic>
        <p:nvPicPr>
          <p:cNvPr id="8" name="Picture 7" descr="euroxx_logo_gr">
            <a:extLst>
              <a:ext uri="{FF2B5EF4-FFF2-40B4-BE49-F238E27FC236}">
                <a16:creationId xmlns:a16="http://schemas.microsoft.com/office/drawing/2014/main" id="{6418EB43-9AFA-4F85-B8B5-BACC664E724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0465" y="6039818"/>
            <a:ext cx="1072342" cy="726743"/>
          </a:xfrm>
          <a:prstGeom prst="rect">
            <a:avLst/>
          </a:prstGeom>
          <a:noFill/>
          <a:ln>
            <a:noFill/>
          </a:ln>
        </p:spPr>
      </p:pic>
      <p:graphicFrame>
        <p:nvGraphicFramePr>
          <p:cNvPr id="5" name="Table 5">
            <a:extLst>
              <a:ext uri="{FF2B5EF4-FFF2-40B4-BE49-F238E27FC236}">
                <a16:creationId xmlns:a16="http://schemas.microsoft.com/office/drawing/2014/main" id="{D62EB956-0671-4468-9DA9-2D382E7E169D}"/>
              </a:ext>
            </a:extLst>
          </p:cNvPr>
          <p:cNvGraphicFramePr>
            <a:graphicFrameLocks noGrp="1"/>
          </p:cNvGraphicFramePr>
          <p:nvPr>
            <p:extLst>
              <p:ext uri="{D42A27DB-BD31-4B8C-83A1-F6EECF244321}">
                <p14:modId xmlns:p14="http://schemas.microsoft.com/office/powerpoint/2010/main" val="3696361119"/>
              </p:ext>
            </p:extLst>
          </p:nvPr>
        </p:nvGraphicFramePr>
        <p:xfrm>
          <a:off x="241158" y="1140099"/>
          <a:ext cx="8079882" cy="4770120"/>
        </p:xfrm>
        <a:graphic>
          <a:graphicData uri="http://schemas.openxmlformats.org/drawingml/2006/table">
            <a:tbl>
              <a:tblPr firstRow="1" bandRow="1">
                <a:tableStyleId>{2D5ABB26-0587-4C30-8999-92F81FD0307C}</a:tableStyleId>
              </a:tblPr>
              <a:tblGrid>
                <a:gridCol w="4039941">
                  <a:extLst>
                    <a:ext uri="{9D8B030D-6E8A-4147-A177-3AD203B41FA5}">
                      <a16:colId xmlns:a16="http://schemas.microsoft.com/office/drawing/2014/main" val="2591896681"/>
                    </a:ext>
                  </a:extLst>
                </a:gridCol>
                <a:gridCol w="4039941">
                  <a:extLst>
                    <a:ext uri="{9D8B030D-6E8A-4147-A177-3AD203B41FA5}">
                      <a16:colId xmlns:a16="http://schemas.microsoft.com/office/drawing/2014/main" val="719599435"/>
                    </a:ext>
                  </a:extLst>
                </a:gridCol>
              </a:tblGrid>
              <a:tr h="4030108">
                <a:tc>
                  <a:txBody>
                    <a:bodyPr/>
                    <a:lstStyle/>
                    <a:p>
                      <a:pPr algn="just">
                        <a:spcBef>
                          <a:spcPts val="600"/>
                        </a:spcBef>
                      </a:pPr>
                      <a:r>
                        <a:rPr lang="el-GR" sz="1100" dirty="0">
                          <a:latin typeface="Calibri" panose="020F0502020204030204" pitchFamily="34" charset="0"/>
                        </a:rPr>
                        <a:t>Η Αποτίμηση διενεργήθηκε σύμφωνα με τις γενικά παραδεκτές αρχές και μεθόδους που ακολουθούνται διεθνώς και το τελικό αποτέλεσμα εξήχθη αφού λήφθηκε υπόψη ο βαθμός καταλληλότητας ή μη της κάθε μεθόδου. Ο βαθμός καταλληλότητας της μοναδικής  μεθόδου αποτίμησης που υιοθετήθηκε στη συγκεκριμένη Έκθεση θεωρούμε ότι είναι, στο πλαίσιο του δυνατού, ο υψηλότερος για την προκειμένη περίπτωση.</a:t>
                      </a:r>
                    </a:p>
                    <a:p>
                      <a:pPr algn="just">
                        <a:spcBef>
                          <a:spcPts val="600"/>
                        </a:spcBef>
                      </a:pPr>
                      <a:r>
                        <a:rPr lang="el-GR" sz="1100" dirty="0">
                          <a:latin typeface="Calibri" panose="020F0502020204030204" pitchFamily="34" charset="0"/>
                        </a:rPr>
                        <a:t>Η Έκθεσή μας βασίστηκε στα προαναφερθέντα στοιχεία, καθώς και σε λοιπές πληροφορίες και στοιχεία που οι διοικήσεις του Προτείνοντα και της Εταιρείας έθεσαν υπόψη μας και, παραλλήλως, μας βεβαίωσαν, στο μέγιστο της αντίληψης και γνώσης τους, περί της ακριβείας και πληρότητάς τους.</a:t>
                      </a:r>
                    </a:p>
                    <a:p>
                      <a:pPr algn="just">
                        <a:spcBef>
                          <a:spcPts val="600"/>
                        </a:spcBef>
                      </a:pPr>
                      <a:r>
                        <a:rPr lang="el-GR" sz="1100" dirty="0">
                          <a:latin typeface="Calibri" panose="020F0502020204030204" pitchFamily="34" charset="0"/>
                        </a:rPr>
                        <a:t>Ωστόσο, για τη διαμόρφωση του τελικού μας συμπεράσματος δεν κατέστη δυνατόν να χρησιμοποιήσουμε ένα συνδυασμό  κοινώς αποδεκτών μεθοδολογιών αποτίμησης, όπως η μέθοδος της Προεξόφλησης Ταμειακών Ροών (</a:t>
                      </a:r>
                      <a:r>
                        <a:rPr lang="el-GR" sz="1100" dirty="0" err="1">
                          <a:latin typeface="Calibri" panose="020F0502020204030204" pitchFamily="34" charset="0"/>
                        </a:rPr>
                        <a:t>Discounted</a:t>
                      </a:r>
                      <a:r>
                        <a:rPr lang="el-GR" sz="1100" dirty="0">
                          <a:latin typeface="Calibri" panose="020F0502020204030204" pitchFamily="34" charset="0"/>
                        </a:rPr>
                        <a:t> Cash </a:t>
                      </a:r>
                      <a:r>
                        <a:rPr lang="el-GR" sz="1100" dirty="0" err="1">
                          <a:latin typeface="Calibri" panose="020F0502020204030204" pitchFamily="34" charset="0"/>
                        </a:rPr>
                        <a:t>Flow</a:t>
                      </a:r>
                      <a:r>
                        <a:rPr lang="el-GR" sz="1100" dirty="0">
                          <a:latin typeface="Calibri" panose="020F0502020204030204" pitchFamily="34" charset="0"/>
                        </a:rPr>
                        <a:t>) ή η μέθοδος των Πολλαπλασιαστών/Δεικτών Κεφαλαιαγοράς Ομοειδών Εταιρειών (</a:t>
                      </a:r>
                      <a:r>
                        <a:rPr lang="el-GR" sz="1100" dirty="0" err="1">
                          <a:latin typeface="Calibri" panose="020F0502020204030204" pitchFamily="34" charset="0"/>
                        </a:rPr>
                        <a:t>Relative</a:t>
                      </a:r>
                      <a:r>
                        <a:rPr lang="el-GR" sz="1100" dirty="0">
                          <a:latin typeface="Calibri" panose="020F0502020204030204" pitchFamily="34" charset="0"/>
                        </a:rPr>
                        <a:t> </a:t>
                      </a:r>
                      <a:r>
                        <a:rPr lang="el-GR" sz="1100" dirty="0" err="1">
                          <a:latin typeface="Calibri" panose="020F0502020204030204" pitchFamily="34" charset="0"/>
                        </a:rPr>
                        <a:t>Valuation</a:t>
                      </a:r>
                      <a:r>
                        <a:rPr lang="el-GR" sz="1100" dirty="0">
                          <a:latin typeface="Calibri" panose="020F0502020204030204" pitchFamily="34" charset="0"/>
                        </a:rPr>
                        <a:t> </a:t>
                      </a:r>
                      <a:r>
                        <a:rPr lang="el-GR" sz="1100" dirty="0" err="1">
                          <a:latin typeface="Calibri" panose="020F0502020204030204" pitchFamily="34" charset="0"/>
                        </a:rPr>
                        <a:t>Target</a:t>
                      </a:r>
                      <a:r>
                        <a:rPr lang="el-GR" sz="1100" dirty="0">
                          <a:latin typeface="Calibri" panose="020F0502020204030204" pitchFamily="34" charset="0"/>
                        </a:rPr>
                        <a:t> </a:t>
                      </a:r>
                      <a:r>
                        <a:rPr lang="el-GR" sz="1100" dirty="0" err="1">
                          <a:latin typeface="Calibri" panose="020F0502020204030204" pitchFamily="34" charset="0"/>
                        </a:rPr>
                        <a:t>Multiples</a:t>
                      </a:r>
                      <a:r>
                        <a:rPr lang="el-GR" sz="1100" dirty="0">
                          <a:latin typeface="Calibri" panose="020F0502020204030204" pitchFamily="34" charset="0"/>
                        </a:rPr>
                        <a:t>) ή η μέθοδος των Συγκρίσιμων Συναλλαγών Ομοειδών Εταιρειών (</a:t>
                      </a:r>
                      <a:r>
                        <a:rPr lang="el-GR" sz="1100" dirty="0" err="1">
                          <a:latin typeface="Calibri" panose="020F0502020204030204" pitchFamily="34" charset="0"/>
                        </a:rPr>
                        <a:t>Global</a:t>
                      </a:r>
                      <a:r>
                        <a:rPr lang="el-GR" sz="1100" dirty="0">
                          <a:latin typeface="Calibri" panose="020F0502020204030204" pitchFamily="34" charset="0"/>
                        </a:rPr>
                        <a:t> </a:t>
                      </a:r>
                      <a:r>
                        <a:rPr lang="el-GR" sz="1100" dirty="0" err="1">
                          <a:latin typeface="Calibri" panose="020F0502020204030204" pitchFamily="34" charset="0"/>
                        </a:rPr>
                        <a:t>Comparable</a:t>
                      </a:r>
                      <a:r>
                        <a:rPr lang="el-GR" sz="1100" dirty="0">
                          <a:latin typeface="Calibri" panose="020F0502020204030204" pitchFamily="34" charset="0"/>
                        </a:rPr>
                        <a:t> </a:t>
                      </a:r>
                      <a:r>
                        <a:rPr lang="el-GR" sz="1100" dirty="0" err="1">
                          <a:latin typeface="Calibri" panose="020F0502020204030204" pitchFamily="34" charset="0"/>
                        </a:rPr>
                        <a:t>Transactions</a:t>
                      </a:r>
                      <a:r>
                        <a:rPr lang="el-GR" sz="1100" dirty="0">
                          <a:latin typeface="Calibri" panose="020F0502020204030204" pitchFamily="34" charset="0"/>
                        </a:rPr>
                        <a:t>) ή η μέθοδος Αποτίμηση της Αξίας με βάση τον Μέσο Οικονομικό Κύκλο (</a:t>
                      </a:r>
                      <a:r>
                        <a:rPr lang="el-GR" sz="1100" dirty="0" err="1">
                          <a:latin typeface="Calibri" panose="020F0502020204030204" pitchFamily="34" charset="0"/>
                        </a:rPr>
                        <a:t>Mid-Cycle</a:t>
                      </a:r>
                      <a:r>
                        <a:rPr lang="el-GR" sz="1100" dirty="0">
                          <a:latin typeface="Calibri" panose="020F0502020204030204" pitchFamily="34" charset="0"/>
                        </a:rPr>
                        <a:t> </a:t>
                      </a:r>
                      <a:r>
                        <a:rPr lang="el-GR" sz="1100" dirty="0" err="1">
                          <a:latin typeface="Calibri" panose="020F0502020204030204" pitchFamily="34" charset="0"/>
                        </a:rPr>
                        <a:t>Fair</a:t>
                      </a:r>
                      <a:r>
                        <a:rPr lang="el-GR" sz="1100" dirty="0">
                          <a:latin typeface="Calibri" panose="020F0502020204030204" pitchFamily="34" charset="0"/>
                        </a:rPr>
                        <a:t> </a:t>
                      </a:r>
                      <a:r>
                        <a:rPr lang="el-GR" sz="1100" dirty="0" err="1">
                          <a:latin typeface="Calibri" panose="020F0502020204030204" pitchFamily="34" charset="0"/>
                        </a:rPr>
                        <a:t>Value</a:t>
                      </a:r>
                      <a:r>
                        <a:rPr lang="el-GR" sz="1100" dirty="0">
                          <a:latin typeface="Calibri" panose="020F0502020204030204" pitchFamily="34" charset="0"/>
                        </a:rPr>
                        <a:t>), καθώς τα τρέχοντα στοιχεία της Εταιρείας καθώς και οι βασικές παραδοχές του επιχειρηματικού μοντέλου της Εταιρείας για την επόμενη 5ετία περιγράφουν εκτός των άλλων, αρνητική καθαρή θέση, μείωση των πωλήσεων, αρνητικό περιθώριο λειτουργικού αποτελέσματος, και αρνητικές ταμειακές ροές. </a:t>
                      </a:r>
                    </a:p>
                  </a:txBody>
                  <a:tcPr/>
                </a:tc>
                <a:tc>
                  <a:txBody>
                    <a:bodyPr/>
                    <a:lstStyle/>
                    <a:p>
                      <a:pPr marL="0" marR="0" lvl="0" indent="0" algn="just" defTabSz="457200" rtl="0" eaLnBrk="1" fontAlgn="auto" latinLnBrk="0" hangingPunct="1">
                        <a:lnSpc>
                          <a:spcPct val="100000"/>
                        </a:lnSpc>
                        <a:spcBef>
                          <a:spcPts val="600"/>
                        </a:spcBef>
                        <a:spcAft>
                          <a:spcPts val="0"/>
                        </a:spcAft>
                        <a:buClrTx/>
                        <a:buSzTx/>
                        <a:buFontTx/>
                        <a:buNone/>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Λαμβάνοντας υπόψη τα οικονομικά δεδομένα της Εταιρείας και την εξέλιξη των μεγεθών όπως αυτά συμπεριλήφθηκαν στις εκτιμήσεις της επόμενης πενταετίας, οι προαναφερόμενες μέθοδοι αποτίμησης απορρίφθηκαν ως ακατάλληλες, καθώς δεν κατέστη δυνατόν να εξάγουν έγκυρα  αποτελέσματα. Ως μοναδική μέθοδος αποτίμησης η οποία δύναται να εξάγει ένα έγκυρο αποτέλεσμα επιλέχθηκε η Αποτίμηση της Αξίας του Κεφαλαίου ως Δικαίωμα Προαίρεσης, σύμφωνα με τη μεθοδολογία που περιγράφεται στη διεθνή βιβλιογραφία για την αποτίμηση εταιρειών με προβληματική χρηματοοικονομική θέση και συγκεκριμένα στο </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Damodaran, A. (2012). </a:t>
                      </a:r>
                      <a:r>
                        <a:rPr kumimoji="0" lang="en-US" sz="11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Investment Valuation. Tools and Techniques for Determining the Value of any Asset</a:t>
                      </a:r>
                      <a:r>
                        <a:rPr kumimoji="0" lang="el-GR" sz="11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en-US" sz="11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rPr>
                        <a:t>3ed. </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New Jersey: Whiley, (Chapter</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30</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“Valuing Equity in Distressed Firms”).</a:t>
                      </a:r>
                      <a:endParaRPr kumimoji="0" lang="el-GR" sz="1100" b="0" i="1" u="none" strike="noStrike" kern="1200" cap="none" spc="0" normalizeH="0" baseline="0" noProof="0" dirty="0">
                        <a:ln>
                          <a:noFill/>
                        </a:ln>
                        <a:solidFill>
                          <a:prstClr val="black"/>
                        </a:solidFill>
                        <a:effectLst/>
                        <a:uLnTx/>
                        <a:uFillTx/>
                        <a:latin typeface="Calibri" panose="020F0502020204030204" pitchFamily="34" charset="0"/>
                        <a:ea typeface="+mn-ea"/>
                        <a:cs typeface="+mn-cs"/>
                      </a:endParaRPr>
                    </a:p>
                    <a:p>
                      <a:pPr algn="just">
                        <a:spcBef>
                          <a:spcPts val="600"/>
                        </a:spcBef>
                      </a:pPr>
                      <a:endParaRPr lang="el-GR" sz="1100" i="1" dirty="0">
                        <a:latin typeface="Calibri" panose="020F0502020204030204" pitchFamily="34" charset="0"/>
                      </a:endParaRPr>
                    </a:p>
                  </a:txBody>
                  <a:tcPr/>
                </a:tc>
                <a:extLst>
                  <a:ext uri="{0D108BD9-81ED-4DB2-BD59-A6C34878D82A}">
                    <a16:rowId xmlns:a16="http://schemas.microsoft.com/office/drawing/2014/main" val="2414461569"/>
                  </a:ext>
                </a:extLst>
              </a:tr>
            </a:tbl>
          </a:graphicData>
        </a:graphic>
      </p:graphicFrame>
    </p:spTree>
    <p:extLst>
      <p:ext uri="{BB962C8B-B14F-4D97-AF65-F5344CB8AC3E}">
        <p14:creationId xmlns:p14="http://schemas.microsoft.com/office/powerpoint/2010/main" val="2987766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ABBB87C-0FCF-4AF3-9B1C-0091232A28F7}"/>
              </a:ext>
            </a:extLst>
          </p:cNvPr>
          <p:cNvSpPr>
            <a:spLocks noGrp="1"/>
          </p:cNvSpPr>
          <p:nvPr>
            <p:ph type="body" sz="quarter" idx="13"/>
          </p:nvPr>
        </p:nvSpPr>
        <p:spPr>
          <a:xfrm>
            <a:off x="241160" y="303213"/>
            <a:ext cx="8714352" cy="753329"/>
          </a:xfrm>
        </p:spPr>
        <p:txBody>
          <a:bodyPr anchor="ctr" anchorCtr="0"/>
          <a:lstStyle/>
          <a:p>
            <a:pPr algn="just"/>
            <a:r>
              <a:rPr lang="el-GR" sz="1400" dirty="0"/>
              <a:t>Αποτίμηση Αξίας Κεφαλαίου ως  Δικαίωμα Προαίρεσης</a:t>
            </a:r>
            <a:r>
              <a:rPr lang="en-US" sz="1400" dirty="0"/>
              <a:t> (Valuing Equity as an Option)</a:t>
            </a:r>
            <a:r>
              <a:rPr lang="el-GR" sz="1400" dirty="0"/>
              <a:t> (1/3)</a:t>
            </a:r>
            <a:endParaRPr lang="en-GB" sz="1400" dirty="0"/>
          </a:p>
        </p:txBody>
      </p:sp>
      <p:sp>
        <p:nvSpPr>
          <p:cNvPr id="7" name="2 - Θέση περιεχομένου"/>
          <p:cNvSpPr txBox="1">
            <a:spLocks/>
          </p:cNvSpPr>
          <p:nvPr/>
        </p:nvSpPr>
        <p:spPr>
          <a:xfrm>
            <a:off x="4640400" y="1183384"/>
            <a:ext cx="4315112" cy="4351005"/>
          </a:xfrm>
          <a:prstGeom prst="rect">
            <a:avLst/>
          </a:prstGeom>
        </p:spPr>
        <p:txBody>
          <a:bodyPr/>
          <a:lstStyle/>
          <a:p>
            <a:pPr algn="just"/>
            <a:endParaRPr lang="en-US" sz="1100" dirty="0">
              <a:solidFill>
                <a:schemeClr val="bg2">
                  <a:lumMod val="10000"/>
                </a:schemeClr>
              </a:solidFill>
            </a:endParaRPr>
          </a:p>
          <a:p>
            <a:pPr algn="just"/>
            <a:endParaRPr lang="en-US" sz="1100" dirty="0">
              <a:solidFill>
                <a:schemeClr val="bg2">
                  <a:lumMod val="10000"/>
                </a:schemeClr>
              </a:solidFill>
            </a:endParaRPr>
          </a:p>
          <a:p>
            <a:pPr algn="just"/>
            <a:endParaRPr lang="el-GR" sz="1100" b="1" dirty="0">
              <a:solidFill>
                <a:srgbClr val="469C35"/>
              </a:solidFill>
            </a:endParaRPr>
          </a:p>
        </p:txBody>
      </p:sp>
      <p:sp>
        <p:nvSpPr>
          <p:cNvPr id="9" name="Slide Number Placeholder 1">
            <a:extLst>
              <a:ext uri="{FF2B5EF4-FFF2-40B4-BE49-F238E27FC236}">
                <a16:creationId xmlns:a16="http://schemas.microsoft.com/office/drawing/2014/main" id="{EF7ED015-8780-4D8A-8B4C-41619AE12891}"/>
              </a:ext>
            </a:extLst>
          </p:cNvPr>
          <p:cNvSpPr txBox="1">
            <a:spLocks/>
          </p:cNvSpPr>
          <p:nvPr/>
        </p:nvSpPr>
        <p:spPr>
          <a:xfrm>
            <a:off x="4242900" y="6390642"/>
            <a:ext cx="329099" cy="268169"/>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chemeClr val="bg2">
                    <a:lumMod val="1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62CEE064-A4C2-1743-AC6A-9763DDA675DB}" type="slidenum">
              <a:rPr lang="en-US" sz="900" smtClean="0">
                <a:solidFill>
                  <a:srgbClr val="558ED5"/>
                </a:solidFill>
              </a:rPr>
              <a:pPr algn="ctr"/>
              <a:t>12</a:t>
            </a:fld>
            <a:endParaRPr lang="en-US" sz="900" dirty="0">
              <a:solidFill>
                <a:srgbClr val="558ED5"/>
              </a:solidFill>
            </a:endParaRPr>
          </a:p>
        </p:txBody>
      </p:sp>
      <p:pic>
        <p:nvPicPr>
          <p:cNvPr id="8" name="Picture 7" descr="euroxx_logo_gr">
            <a:extLst>
              <a:ext uri="{FF2B5EF4-FFF2-40B4-BE49-F238E27FC236}">
                <a16:creationId xmlns:a16="http://schemas.microsoft.com/office/drawing/2014/main" id="{6418EB43-9AFA-4F85-B8B5-BACC664E724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0465" y="6039818"/>
            <a:ext cx="1072342" cy="726743"/>
          </a:xfrm>
          <a:prstGeom prst="rect">
            <a:avLst/>
          </a:prstGeom>
          <a:noFill/>
          <a:ln>
            <a:noFill/>
          </a:ln>
        </p:spPr>
      </p:pic>
      <p:graphicFrame>
        <p:nvGraphicFramePr>
          <p:cNvPr id="10" name="Table 5">
            <a:extLst>
              <a:ext uri="{FF2B5EF4-FFF2-40B4-BE49-F238E27FC236}">
                <a16:creationId xmlns:a16="http://schemas.microsoft.com/office/drawing/2014/main" id="{EA1497EE-BDE0-4325-9D33-B67347944174}"/>
              </a:ext>
            </a:extLst>
          </p:cNvPr>
          <p:cNvGraphicFramePr>
            <a:graphicFrameLocks noGrp="1"/>
          </p:cNvGraphicFramePr>
          <p:nvPr>
            <p:extLst>
              <p:ext uri="{D42A27DB-BD31-4B8C-83A1-F6EECF244321}">
                <p14:modId xmlns:p14="http://schemas.microsoft.com/office/powerpoint/2010/main" val="4062354524"/>
              </p:ext>
            </p:extLst>
          </p:nvPr>
        </p:nvGraphicFramePr>
        <p:xfrm>
          <a:off x="241159" y="1140098"/>
          <a:ext cx="8013380" cy="4934522"/>
        </p:xfrm>
        <a:graphic>
          <a:graphicData uri="http://schemas.openxmlformats.org/drawingml/2006/table">
            <a:tbl>
              <a:tblPr firstRow="1" bandRow="1">
                <a:tableStyleId>{2D5ABB26-0587-4C30-8999-92F81FD0307C}</a:tableStyleId>
              </a:tblPr>
              <a:tblGrid>
                <a:gridCol w="4006690">
                  <a:extLst>
                    <a:ext uri="{9D8B030D-6E8A-4147-A177-3AD203B41FA5}">
                      <a16:colId xmlns:a16="http://schemas.microsoft.com/office/drawing/2014/main" val="2591896681"/>
                    </a:ext>
                  </a:extLst>
                </a:gridCol>
                <a:gridCol w="4006690">
                  <a:extLst>
                    <a:ext uri="{9D8B030D-6E8A-4147-A177-3AD203B41FA5}">
                      <a16:colId xmlns:a16="http://schemas.microsoft.com/office/drawing/2014/main" val="2192138738"/>
                    </a:ext>
                  </a:extLst>
                </a:gridCol>
              </a:tblGrid>
              <a:tr h="4836751">
                <a:tc>
                  <a:txBody>
                    <a:bodyPr/>
                    <a:lstStyle/>
                    <a:p>
                      <a:pPr algn="just">
                        <a:lnSpc>
                          <a:spcPct val="115000"/>
                        </a:lnSpc>
                        <a:spcBef>
                          <a:spcPts val="600"/>
                        </a:spcBef>
                        <a:spcAft>
                          <a:spcPts val="0"/>
                        </a:spcAft>
                      </a:pPr>
                      <a:r>
                        <a:rPr lang="el-GR" sz="1100" b="1" dirty="0">
                          <a:effectLst/>
                          <a:latin typeface="Calibri" panose="020F0502020204030204" pitchFamily="34" charset="0"/>
                          <a:ea typeface="Calibri" panose="020F0502020204030204" pitchFamily="34" charset="0"/>
                          <a:cs typeface="Times New Roman" panose="02020603050405020304" pitchFamily="18" charset="0"/>
                        </a:rPr>
                        <a:t>Γενικές Πληροφορίες</a:t>
                      </a:r>
                    </a:p>
                    <a:p>
                      <a:pPr algn="just">
                        <a:lnSpc>
                          <a:spcPct val="115000"/>
                        </a:lnSpc>
                        <a:spcBef>
                          <a:spcPts val="600"/>
                        </a:spcBef>
                        <a:spcAft>
                          <a:spcPts val="0"/>
                        </a:spcAft>
                      </a:pPr>
                      <a:r>
                        <a:rPr lang="el-GR" sz="1100" dirty="0">
                          <a:effectLst/>
                          <a:latin typeface="Calibri" panose="020F0502020204030204" pitchFamily="34" charset="0"/>
                          <a:ea typeface="Calibri" panose="020F0502020204030204" pitchFamily="34" charset="0"/>
                          <a:cs typeface="Times New Roman" panose="02020603050405020304" pitchFamily="18" charset="0"/>
                        </a:rPr>
                        <a:t>Στις ανώνυμες εταιρείες</a:t>
                      </a: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r>
                        <a:rPr lang="el-GR" sz="1100" dirty="0">
                          <a:effectLst/>
                          <a:latin typeface="Calibri" panose="020F0502020204030204" pitchFamily="34" charset="0"/>
                          <a:ea typeface="Calibri" panose="020F0502020204030204" pitchFamily="34" charset="0"/>
                          <a:cs typeface="Times New Roman" panose="02020603050405020304" pitchFamily="18" charset="0"/>
                        </a:rPr>
                        <a:t>οι μετοχές των οποίων μπορούν να διαπραγματεύονται και σε κάποια χρηματιστηριακή αγορά, η μετοχική συμμετοχή έχει δύο χαρακτηριστικά. Το πρώτο είναι ότι οι μέτοχοι που διαχειρίζονται την επιχείρηση έχουν το δικαίωμα ανά πάσα στιγμή να  ρευστοποιήσουν τα περιουσιακά στοιχεία της επιχείρησης και να εξοφλήσουν π.χ. τους πιστωτές. Το δεύτερο αφορά τον περιορισμό της ευθύνης των επενδυτών στις υποχρεώσεις της επιχείρησης στο ποσοστό συμμετοχής τους στο μετοχικό κεφάλαιο αυτής.</a:t>
                      </a:r>
                    </a:p>
                    <a:p>
                      <a:pPr algn="just">
                        <a:lnSpc>
                          <a:spcPct val="115000"/>
                        </a:lnSpc>
                        <a:spcBef>
                          <a:spcPts val="600"/>
                        </a:spcBef>
                        <a:spcAft>
                          <a:spcPts val="0"/>
                        </a:spcAft>
                      </a:pPr>
                      <a:r>
                        <a:rPr lang="el-GR" sz="1100" dirty="0">
                          <a:effectLst/>
                          <a:latin typeface="Calibri" panose="020F0502020204030204" pitchFamily="34" charset="0"/>
                          <a:ea typeface="Calibri" panose="020F0502020204030204" pitchFamily="34" charset="0"/>
                          <a:cs typeface="Times New Roman" panose="02020603050405020304" pitchFamily="18" charset="0"/>
                        </a:rPr>
                        <a:t>Ο συνδυασμός αυτός της επιλογής για εκκαθάριση και της περιορισμένης ευθύνης επιφέρει στις μετοχές της επιχείρησης τα χαρακτηριστικά ενός δικαιώματος προαίρεσης. Σε επιχειρήσεις όπου οι υποχρεώσεις είναι υψηλές και τα κέρδη αρνητικά, η αξία δικαιωμάτων προαίρεσης των μετοχών ενδέχεται  να υπερβαίνει την αξία των </a:t>
                      </a:r>
                      <a:r>
                        <a:rPr lang="el-GR" sz="1100" dirty="0" err="1">
                          <a:effectLst/>
                          <a:latin typeface="Calibri" panose="020F0502020204030204" pitchFamily="34" charset="0"/>
                          <a:ea typeface="Calibri" panose="020F0502020204030204" pitchFamily="34" charset="0"/>
                          <a:cs typeface="Times New Roman" panose="02020603050405020304" pitchFamily="18" charset="0"/>
                        </a:rPr>
                        <a:t>προεξοφλημένων</a:t>
                      </a:r>
                      <a:r>
                        <a:rPr lang="el-GR" sz="1100" dirty="0">
                          <a:effectLst/>
                          <a:latin typeface="Calibri" panose="020F0502020204030204" pitchFamily="34" charset="0"/>
                          <a:ea typeface="Calibri" panose="020F0502020204030204" pitchFamily="34" charset="0"/>
                          <a:cs typeface="Times New Roman" panose="02020603050405020304" pitchFamily="18" charset="0"/>
                        </a:rPr>
                        <a:t> ταμειακών ροών.</a:t>
                      </a:r>
                    </a:p>
                    <a:p>
                      <a:pPr algn="just">
                        <a:lnSpc>
                          <a:spcPct val="115000"/>
                        </a:lnSpc>
                        <a:spcBef>
                          <a:spcPts val="600"/>
                        </a:spcBef>
                        <a:spcAft>
                          <a:spcPts val="0"/>
                        </a:spcAft>
                      </a:pPr>
                      <a:r>
                        <a:rPr lang="el-GR" sz="1100" dirty="0">
                          <a:effectLst/>
                          <a:latin typeface="Calibri" panose="020F0502020204030204" pitchFamily="34" charset="0"/>
                          <a:ea typeface="Calibri" panose="020F0502020204030204" pitchFamily="34" charset="0"/>
                          <a:cs typeface="Times New Roman" panose="02020603050405020304" pitchFamily="18" charset="0"/>
                        </a:rPr>
                        <a:t>Λαμβάνοντας ως δεδομένο τον περιορισμό της ευθύνης των μετόχων μιας επιχείρησης στο ύψος της συμμετοχής τους στο μετοχικό της κεφάλαιο, εάν η αξία της επιχείρησης καταστεί μικρότερη από την αξία του ανεξόφλητου χρέους αυτής, οι επενδυτές δεν μπορούν να χάσουν περισσότερα από την επένδυσή τους στην επιχείρησή τους. Συνεπώς, η αξία των μετοχών σε περίπτωση ρευστοποίησης των περιουσιακών στοιχείων μιας παρόμοιας επιχείρησης μπορεί να εκφραστεί ως:</a:t>
                      </a:r>
                      <a:endParaRPr lang="el-GR" sz="1100" dirty="0">
                        <a:effectLst/>
                        <a:latin typeface="Arial" panose="020B0604020202020204" pitchFamily="34" charset="0"/>
                        <a:ea typeface="Calibri" panose="020F0502020204030204" pitchFamily="34" charset="0"/>
                        <a:cs typeface="Times New Roman" panose="02020603050405020304" pitchFamily="18" charset="0"/>
                      </a:endParaRPr>
                    </a:p>
                  </a:txBody>
                  <a:tcPr/>
                </a:tc>
                <a:tc>
                  <a:txBody>
                    <a:bodyPr/>
                    <a:lstStyle/>
                    <a:p>
                      <a:pPr marL="0" marR="0" lvl="0" indent="0" algn="just" defTabSz="457200" rtl="0" eaLnBrk="1" fontAlgn="auto" latinLnBrk="0" hangingPunct="1">
                        <a:lnSpc>
                          <a:spcPct val="115000"/>
                        </a:lnSpc>
                        <a:spcBef>
                          <a:spcPts val="600"/>
                        </a:spcBef>
                        <a:spcAft>
                          <a:spcPts val="0"/>
                        </a:spcAft>
                        <a:buClrTx/>
                        <a:buSzTx/>
                        <a:buFont typeface="Wingdings" panose="05000000000000000000" pitchFamily="2" charset="2"/>
                        <a:buNone/>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Αξία Μετοχών σε Ρευστοποίηση = </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 - D</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όταν </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 &gt; D</a:t>
                      </a:r>
                    </a:p>
                    <a:p>
                      <a:pPr marL="0" marR="0" lvl="0" indent="0" algn="just" defTabSz="457200" rtl="0" eaLnBrk="1" fontAlgn="auto" latinLnBrk="0" hangingPunct="1">
                        <a:lnSpc>
                          <a:spcPct val="115000"/>
                        </a:lnSpc>
                        <a:spcBef>
                          <a:spcPts val="600"/>
                        </a:spcBef>
                        <a:spcAft>
                          <a:spcPts val="0"/>
                        </a:spcAft>
                        <a:buClrTx/>
                        <a:buSzTx/>
                        <a:buFont typeface="Wingdings" panose="05000000000000000000" pitchFamily="2" charset="2"/>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 0       </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όταν </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 =&lt; D</a:t>
                      </a:r>
                    </a:p>
                    <a:p>
                      <a:pPr marL="0" marR="0" lvl="0" indent="0" algn="just" defTabSz="457200" rtl="0" eaLnBrk="1" fontAlgn="auto" latinLnBrk="0" hangingPunct="1">
                        <a:lnSpc>
                          <a:spcPct val="115000"/>
                        </a:lnSpc>
                        <a:spcBef>
                          <a:spcPts val="600"/>
                        </a:spcBef>
                        <a:spcAft>
                          <a:spcPts val="0"/>
                        </a:spcAft>
                        <a:buClrTx/>
                        <a:buSzTx/>
                        <a:buFont typeface="Wingdings" panose="05000000000000000000" pitchFamily="2" charset="2"/>
                        <a:buNone/>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Όπου </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 Αξία ρευστοποίησης επιχείρησης, και </a:t>
                      </a:r>
                    </a:p>
                    <a:p>
                      <a:pPr marL="0" marR="0" lvl="0" indent="0" algn="just" defTabSz="457200" rtl="0" eaLnBrk="1" fontAlgn="auto" latinLnBrk="0" hangingPunct="1">
                        <a:lnSpc>
                          <a:spcPct val="115000"/>
                        </a:lnSpc>
                        <a:spcBef>
                          <a:spcPts val="0"/>
                        </a:spcBef>
                        <a:spcAft>
                          <a:spcPts val="0"/>
                        </a:spcAft>
                        <a:buClrTx/>
                        <a:buSzTx/>
                        <a:buFont typeface="Wingdings" panose="05000000000000000000" pitchFamily="2" charset="2"/>
                        <a:buNone/>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 = </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η ονομαστική αξία των δανειακών υποχρεώσεων</a:t>
                      </a:r>
                    </a:p>
                    <a:p>
                      <a:pPr marL="0" marR="0" lvl="0" indent="0" algn="just" defTabSz="457200" rtl="0" eaLnBrk="1" fontAlgn="auto" latinLnBrk="0" hangingPunct="1">
                        <a:lnSpc>
                          <a:spcPct val="115000"/>
                        </a:lnSpc>
                        <a:spcBef>
                          <a:spcPts val="600"/>
                        </a:spcBef>
                        <a:spcAft>
                          <a:spcPts val="0"/>
                        </a:spcAft>
                        <a:buClrTx/>
                        <a:buSzTx/>
                        <a:buFont typeface="Wingdings" panose="05000000000000000000" pitchFamily="2" charset="2"/>
                        <a:buNone/>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Το μετοχικό κεφάλαιο της επιχείρησης μπορεί συνεπώς να θεωρηθεί ως ένα δικαίωμα προαίρεσης στην επιχείρηση, η άσκηση του οποίου προϋποθέτει  τη ρευστοποίηση των περιουσιακών της στοιχείων και την αποπληρωμή των δανειακών υποχρεώσεων αυτής. Η επιχείρηση αποτελεί την υποκείμενη αξία του δικαιώματος, η λήξη του οποίου επέρχεται όταν το χρέος καθίσταται ληξιπρόθεσμο.           </a:t>
                      </a:r>
                      <a:endParaRPr lang="el-GR" dirty="0">
                        <a:latin typeface="Calibri" panose="020F0502020204030204" pitchFamily="34" charset="0"/>
                      </a:endParaRPr>
                    </a:p>
                  </a:txBody>
                  <a:tcPr/>
                </a:tc>
                <a:extLst>
                  <a:ext uri="{0D108BD9-81ED-4DB2-BD59-A6C34878D82A}">
                    <a16:rowId xmlns:a16="http://schemas.microsoft.com/office/drawing/2014/main" val="2414461569"/>
                  </a:ext>
                </a:extLst>
              </a:tr>
            </a:tbl>
          </a:graphicData>
        </a:graphic>
      </p:graphicFrame>
    </p:spTree>
    <p:extLst>
      <p:ext uri="{BB962C8B-B14F-4D97-AF65-F5344CB8AC3E}">
        <p14:creationId xmlns:p14="http://schemas.microsoft.com/office/powerpoint/2010/main" val="3710002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ABBB87C-0FCF-4AF3-9B1C-0091232A28F7}"/>
              </a:ext>
            </a:extLst>
          </p:cNvPr>
          <p:cNvSpPr>
            <a:spLocks noGrp="1"/>
          </p:cNvSpPr>
          <p:nvPr>
            <p:ph type="body" sz="quarter" idx="13"/>
          </p:nvPr>
        </p:nvSpPr>
        <p:spPr>
          <a:xfrm>
            <a:off x="241160" y="303213"/>
            <a:ext cx="8714352" cy="753329"/>
          </a:xfrm>
        </p:spPr>
        <p:txBody>
          <a:bodyPr anchor="ctr" anchorCtr="0"/>
          <a:lstStyle/>
          <a:p>
            <a:pPr algn="just"/>
            <a:r>
              <a:rPr lang="el-GR" sz="1400" dirty="0"/>
              <a:t>Αποτίμηση Αξίας Κεφαλαίου ως  Δικαίωμα Προαίρεσης</a:t>
            </a:r>
            <a:r>
              <a:rPr lang="en-US" sz="1400" dirty="0"/>
              <a:t> (Valuing Equity as an Option)</a:t>
            </a:r>
            <a:r>
              <a:rPr lang="el-GR" sz="1400" dirty="0"/>
              <a:t> (2/3)</a:t>
            </a:r>
            <a:endParaRPr lang="en-GB" sz="1400" dirty="0"/>
          </a:p>
        </p:txBody>
      </p:sp>
      <p:sp>
        <p:nvSpPr>
          <p:cNvPr id="7" name="2 - Θέση περιεχομένου"/>
          <p:cNvSpPr txBox="1">
            <a:spLocks/>
          </p:cNvSpPr>
          <p:nvPr/>
        </p:nvSpPr>
        <p:spPr>
          <a:xfrm>
            <a:off x="4640400" y="1183384"/>
            <a:ext cx="4315112" cy="4351005"/>
          </a:xfrm>
          <a:prstGeom prst="rect">
            <a:avLst/>
          </a:prstGeom>
        </p:spPr>
        <p:txBody>
          <a:bodyPr/>
          <a:lstStyle/>
          <a:p>
            <a:pPr algn="just"/>
            <a:endParaRPr lang="en-US" sz="1100" dirty="0">
              <a:solidFill>
                <a:schemeClr val="bg2">
                  <a:lumMod val="10000"/>
                </a:schemeClr>
              </a:solidFill>
            </a:endParaRPr>
          </a:p>
          <a:p>
            <a:pPr algn="just"/>
            <a:endParaRPr lang="en-US" sz="1100" dirty="0">
              <a:solidFill>
                <a:schemeClr val="bg2">
                  <a:lumMod val="10000"/>
                </a:schemeClr>
              </a:solidFill>
            </a:endParaRPr>
          </a:p>
          <a:p>
            <a:pPr algn="just"/>
            <a:endParaRPr lang="el-GR" sz="1100" b="1" dirty="0">
              <a:solidFill>
                <a:srgbClr val="469C35"/>
              </a:solidFill>
            </a:endParaRPr>
          </a:p>
        </p:txBody>
      </p:sp>
      <p:sp>
        <p:nvSpPr>
          <p:cNvPr id="9" name="Slide Number Placeholder 1">
            <a:extLst>
              <a:ext uri="{FF2B5EF4-FFF2-40B4-BE49-F238E27FC236}">
                <a16:creationId xmlns:a16="http://schemas.microsoft.com/office/drawing/2014/main" id="{EF7ED015-8780-4D8A-8B4C-41619AE12891}"/>
              </a:ext>
            </a:extLst>
          </p:cNvPr>
          <p:cNvSpPr txBox="1">
            <a:spLocks/>
          </p:cNvSpPr>
          <p:nvPr/>
        </p:nvSpPr>
        <p:spPr>
          <a:xfrm>
            <a:off x="4242900" y="6390642"/>
            <a:ext cx="329099" cy="268169"/>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chemeClr val="bg2">
                    <a:lumMod val="1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62CEE064-A4C2-1743-AC6A-9763DDA675DB}" type="slidenum">
              <a:rPr lang="en-US" sz="900" smtClean="0">
                <a:solidFill>
                  <a:srgbClr val="558ED5"/>
                </a:solidFill>
              </a:rPr>
              <a:pPr algn="ctr"/>
              <a:t>13</a:t>
            </a:fld>
            <a:endParaRPr lang="en-US" sz="900" dirty="0">
              <a:solidFill>
                <a:srgbClr val="558ED5"/>
              </a:solidFill>
            </a:endParaRPr>
          </a:p>
        </p:txBody>
      </p:sp>
      <p:pic>
        <p:nvPicPr>
          <p:cNvPr id="8" name="Picture 7" descr="euroxx_logo_gr">
            <a:extLst>
              <a:ext uri="{FF2B5EF4-FFF2-40B4-BE49-F238E27FC236}">
                <a16:creationId xmlns:a16="http://schemas.microsoft.com/office/drawing/2014/main" id="{6418EB43-9AFA-4F85-B8B5-BACC664E724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0465" y="6039818"/>
            <a:ext cx="1072342" cy="726743"/>
          </a:xfrm>
          <a:prstGeom prst="rect">
            <a:avLst/>
          </a:prstGeom>
          <a:noFill/>
          <a:ln>
            <a:noFill/>
          </a:ln>
        </p:spPr>
      </p:pic>
      <p:graphicFrame>
        <p:nvGraphicFramePr>
          <p:cNvPr id="5" name="Table 5">
            <a:extLst>
              <a:ext uri="{FF2B5EF4-FFF2-40B4-BE49-F238E27FC236}">
                <a16:creationId xmlns:a16="http://schemas.microsoft.com/office/drawing/2014/main" id="{D62EB956-0671-4468-9DA9-2D382E7E169D}"/>
              </a:ext>
            </a:extLst>
          </p:cNvPr>
          <p:cNvGraphicFramePr>
            <a:graphicFrameLocks noGrp="1"/>
          </p:cNvGraphicFramePr>
          <p:nvPr>
            <p:extLst>
              <p:ext uri="{D42A27DB-BD31-4B8C-83A1-F6EECF244321}">
                <p14:modId xmlns:p14="http://schemas.microsoft.com/office/powerpoint/2010/main" val="518521472"/>
              </p:ext>
            </p:extLst>
          </p:nvPr>
        </p:nvGraphicFramePr>
        <p:xfrm>
          <a:off x="241159" y="1140098"/>
          <a:ext cx="8013380" cy="5140452"/>
        </p:xfrm>
        <a:graphic>
          <a:graphicData uri="http://schemas.openxmlformats.org/drawingml/2006/table">
            <a:tbl>
              <a:tblPr firstRow="1" bandRow="1">
                <a:tableStyleId>{2D5ABB26-0587-4C30-8999-92F81FD0307C}</a:tableStyleId>
              </a:tblPr>
              <a:tblGrid>
                <a:gridCol w="4006690">
                  <a:extLst>
                    <a:ext uri="{9D8B030D-6E8A-4147-A177-3AD203B41FA5}">
                      <a16:colId xmlns:a16="http://schemas.microsoft.com/office/drawing/2014/main" val="2591896681"/>
                    </a:ext>
                  </a:extLst>
                </a:gridCol>
                <a:gridCol w="4006690">
                  <a:extLst>
                    <a:ext uri="{9D8B030D-6E8A-4147-A177-3AD203B41FA5}">
                      <a16:colId xmlns:a16="http://schemas.microsoft.com/office/drawing/2014/main" val="2192138738"/>
                    </a:ext>
                  </a:extLst>
                </a:gridCol>
              </a:tblGrid>
              <a:tr h="5039722">
                <a:tc>
                  <a:txBody>
                    <a:bodyPr/>
                    <a:lstStyle/>
                    <a:p>
                      <a:pPr algn="just">
                        <a:lnSpc>
                          <a:spcPct val="115000"/>
                        </a:lnSpc>
                        <a:spcBef>
                          <a:spcPts val="600"/>
                        </a:spcBef>
                        <a:spcAft>
                          <a:spcPts val="0"/>
                        </a:spcAft>
                      </a:pPr>
                      <a:r>
                        <a:rPr lang="el-GR" sz="1100" b="1" dirty="0">
                          <a:effectLst/>
                          <a:latin typeface="Calibri" panose="020F0502020204030204" pitchFamily="34" charset="0"/>
                          <a:ea typeface="Calibri" panose="020F0502020204030204" pitchFamily="34" charset="0"/>
                          <a:cs typeface="Times New Roman" panose="02020603050405020304" pitchFamily="18" charset="0"/>
                        </a:rPr>
                        <a:t>Εφαρμογή της μεθόδου στην Εταιρεία</a:t>
                      </a:r>
                    </a:p>
                    <a:p>
                      <a:pPr marL="0" marR="0" lvl="0" indent="0" algn="just" defTabSz="457200" rtl="0" eaLnBrk="1" fontAlgn="auto" latinLnBrk="0" hangingPunct="1">
                        <a:lnSpc>
                          <a:spcPct val="115000"/>
                        </a:lnSpc>
                        <a:spcBef>
                          <a:spcPts val="600"/>
                        </a:spcBef>
                        <a:spcAft>
                          <a:spcPts val="0"/>
                        </a:spcAft>
                        <a:buClrTx/>
                        <a:buSzTx/>
                        <a:buFontTx/>
                        <a:buNone/>
                        <a:tabLst/>
                        <a:defRPr/>
                      </a:pPr>
                      <a:r>
                        <a:rPr lang="el-GR" sz="1100" dirty="0">
                          <a:latin typeface="Calibri" panose="020F0502020204030204" pitchFamily="34" charset="0"/>
                        </a:rPr>
                        <a:t>Όταν το μετοχικό κεφάλαιο μιας επιχείρησης λαμβάνει για την αποτίμησή μας τα χαρακτηριστικά ενός δικαιώματος προαίρεσης, πρέπει να αλλάξει και ο τρόπος καθορισμού της αξίας του.</a:t>
                      </a:r>
                    </a:p>
                    <a:p>
                      <a:pPr marL="0" marR="0" lvl="0" indent="0" algn="just" defTabSz="457200" rtl="0" eaLnBrk="1" fontAlgn="auto" latinLnBrk="0" hangingPunct="1">
                        <a:lnSpc>
                          <a:spcPct val="115000"/>
                        </a:lnSpc>
                        <a:spcBef>
                          <a:spcPts val="600"/>
                        </a:spcBef>
                        <a:spcAft>
                          <a:spcPts val="0"/>
                        </a:spcAft>
                        <a:buClrTx/>
                        <a:buSzTx/>
                        <a:buFontTx/>
                        <a:buNone/>
                        <a:tabLst/>
                        <a:defRPr/>
                      </a:pPr>
                      <a:r>
                        <a:rPr lang="el-GR" sz="1100" dirty="0">
                          <a:solidFill>
                            <a:schemeClr val="tx1"/>
                          </a:solidFill>
                          <a:latin typeface="Calibri" panose="020F0502020204030204" pitchFamily="34" charset="0"/>
                        </a:rPr>
                        <a:t>Στην αποτίμηση εταιρειών με τη μέθοδο της προεξόφλησης των μελλοντικών ταμειακών ροών, η αξία των μετοχών λαμβάνει μηδενική τιμή αποτίμησης εάν το σύνολο των </a:t>
                      </a:r>
                      <a:r>
                        <a:rPr lang="el-GR" sz="1100" dirty="0" err="1">
                          <a:solidFill>
                            <a:schemeClr val="tx1"/>
                          </a:solidFill>
                          <a:latin typeface="Calibri" panose="020F0502020204030204" pitchFamily="34" charset="0"/>
                        </a:rPr>
                        <a:t>προεξοφλημένων</a:t>
                      </a:r>
                      <a:r>
                        <a:rPr lang="el-GR" sz="1100" dirty="0">
                          <a:solidFill>
                            <a:schemeClr val="tx1"/>
                          </a:solidFill>
                          <a:latin typeface="Calibri" panose="020F0502020204030204" pitchFamily="34" charset="0"/>
                        </a:rPr>
                        <a:t> ελεύθερων ταμειακών ροών πλέον της υπολειμματικής αξίας είναι μικρότερο από τις υφιστάμενες οφειλές.</a:t>
                      </a:r>
                    </a:p>
                    <a:p>
                      <a:pPr marL="0" marR="0" lvl="0" indent="0" algn="just" defTabSz="457200" rtl="0" eaLnBrk="1" fontAlgn="auto" latinLnBrk="0" hangingPunct="1">
                        <a:lnSpc>
                          <a:spcPct val="115000"/>
                        </a:lnSpc>
                        <a:spcBef>
                          <a:spcPts val="600"/>
                        </a:spcBef>
                        <a:spcAft>
                          <a:spcPts val="0"/>
                        </a:spcAft>
                        <a:buClrTx/>
                        <a:buSzTx/>
                        <a:buFontTx/>
                        <a:buNone/>
                        <a:tabLst/>
                        <a:defRPr/>
                      </a:pPr>
                      <a:r>
                        <a:rPr lang="el-GR" sz="1100" dirty="0">
                          <a:latin typeface="Calibri" panose="020F0502020204030204" pitchFamily="34" charset="0"/>
                        </a:rPr>
                        <a:t>Η πρώτη επίδραση της θεώρησης των ιδίων κεφαλαίων ως δικαίωμα αγοράς είναι ότι το μετοχικό κεφάλαιο διατηρεί αξία, ακόμη και αν η αξία των στοιχείων ενεργητικού πέσει πολύ κάτω από την ονομαστική αξία του ανεξόφλητου χρέους.</a:t>
                      </a:r>
                      <a:br>
                        <a:rPr lang="el-GR" sz="1100" dirty="0">
                          <a:latin typeface="Calibri" panose="020F0502020204030204" pitchFamily="34" charset="0"/>
                        </a:rPr>
                      </a:br>
                      <a:r>
                        <a:rPr lang="el-GR" sz="1100" dirty="0">
                          <a:latin typeface="Calibri" panose="020F0502020204030204" pitchFamily="34" charset="0"/>
                        </a:rPr>
                        <a:t>Όπως το δικαίωμα λαμβάνει αξία λόγω της πιθανότητας αύξησης της αξίας του υποκείμενου περιουσιακού στοιχείου πάνω από την τιμή άσκησης κατά την εναπομένουσα διάρκεια ζωής του δικαιώματος προαίρεσης, έτσι και το μετοχικό κεφάλαιο λαμβάνει αξία λόγω του χρόνου που μεσολαβεί μέχρι να καταστούν ληξιπρόθεσμες οι υποχρεώσεις της επιχείρησης και της πιθανότητας η αξία των περιουσιακών στοιχείων να αυξηθεί πάνω από την ονομαστική αξία του χρέους προτού αυτό καταστεί απαιτητό.</a:t>
                      </a:r>
                    </a:p>
                  </a:txBody>
                  <a:tcPr/>
                </a:tc>
                <a:tc>
                  <a:txBody>
                    <a:bodyPr/>
                    <a:lstStyle/>
                    <a:p>
                      <a:pPr marL="0" marR="0" lvl="0" indent="0" algn="just" defTabSz="457200" rtl="0" eaLnBrk="1" fontAlgn="auto" latinLnBrk="0" hangingPunct="1">
                        <a:lnSpc>
                          <a:spcPct val="115000"/>
                        </a:lnSpc>
                        <a:spcBef>
                          <a:spcPts val="600"/>
                        </a:spcBef>
                        <a:spcAft>
                          <a:spcPts val="0"/>
                        </a:spcAft>
                        <a:buClrTx/>
                        <a:buSzTx/>
                        <a:buFontTx/>
                        <a:buNone/>
                        <a:tabLst/>
                        <a:defRPr/>
                      </a:pPr>
                      <a:r>
                        <a:rPr kumimoji="0" lang="el-GR" sz="11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Παραδοχές για την εφαρμογή της μεθόδου στην Εταιρεία</a:t>
                      </a:r>
                    </a:p>
                    <a:p>
                      <a:pPr marL="0" marR="0" lvl="0" indent="0" algn="just" defTabSz="457200" rtl="0" eaLnBrk="1" fontAlgn="auto" latinLnBrk="0" hangingPunct="1">
                        <a:lnSpc>
                          <a:spcPct val="115000"/>
                        </a:lnSpc>
                        <a:spcBef>
                          <a:spcPts val="600"/>
                        </a:spcBef>
                        <a:spcAft>
                          <a:spcPts val="0"/>
                        </a:spcAft>
                        <a:buClrTx/>
                        <a:buSzTx/>
                        <a:buFontTx/>
                        <a:buNone/>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Για την αποτίμηση του δικαιώματος προαίρεσης χρησιμοποιούμε το μοντέλο </a:t>
                      </a:r>
                      <a:r>
                        <a:rPr kumimoji="0" lang="el-GR" sz="11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Black-Scholes</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λαμβάνοντας τις εξής παραδοχές:</a:t>
                      </a:r>
                    </a:p>
                    <a:p>
                      <a:pPr marL="171450" marR="0" lvl="0" indent="-171450" algn="just" defTabSz="457200" rtl="0" eaLnBrk="1" fontAlgn="auto" latinLnBrk="0" hangingPunct="1">
                        <a:lnSpc>
                          <a:spcPct val="115000"/>
                        </a:lnSpc>
                        <a:spcBef>
                          <a:spcPts val="600"/>
                        </a:spcBef>
                        <a:spcAft>
                          <a:spcPts val="0"/>
                        </a:spcAft>
                        <a:buClrTx/>
                        <a:buSzTx/>
                        <a:buFont typeface="Wingdings" panose="05000000000000000000" pitchFamily="2" charset="2"/>
                        <a:buChar char="§"/>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Υπάρχουν μόνο δύο κατηγορίες δικαιούχων στην εταιρική περιουσία. Οι πιστωτές και οι μέτοχοι.</a:t>
                      </a:r>
                    </a:p>
                    <a:p>
                      <a:pPr marL="171450" marR="0" lvl="0" indent="-171450" algn="just" defTabSz="457200" rtl="0" eaLnBrk="1" fontAlgn="auto" latinLnBrk="0" hangingPunct="1">
                        <a:lnSpc>
                          <a:spcPct val="115000"/>
                        </a:lnSpc>
                        <a:spcBef>
                          <a:spcPts val="600"/>
                        </a:spcBef>
                        <a:spcAft>
                          <a:spcPts val="0"/>
                        </a:spcAft>
                        <a:buClrTx/>
                        <a:buSzTx/>
                        <a:buFont typeface="Wingdings" panose="05000000000000000000" pitchFamily="2" charset="2"/>
                        <a:buChar char="§"/>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Η μέση διάρκεια του εταιρικού χρέους προσδιορίστηκε στα 5 έτη. Το χρέος δεν παρουσιάζει ιδιαίτερα χαρακτηριστικά (μετατρεψιμότητα, ρήτρες πρόωρης εξόφλησης κ.λπ.).</a:t>
                      </a:r>
                    </a:p>
                    <a:p>
                      <a:pPr marL="171450" marR="0" lvl="0" indent="-171450" algn="just" defTabSz="457200" rtl="0" eaLnBrk="1" fontAlgn="auto" latinLnBrk="0" hangingPunct="1">
                        <a:lnSpc>
                          <a:spcPct val="115000"/>
                        </a:lnSpc>
                        <a:spcBef>
                          <a:spcPts val="600"/>
                        </a:spcBef>
                        <a:spcAft>
                          <a:spcPts val="0"/>
                        </a:spcAft>
                        <a:buClrTx/>
                        <a:buSzTx/>
                        <a:buFont typeface="Wingdings" panose="05000000000000000000" pitchFamily="2" charset="2"/>
                        <a:buChar char="§"/>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Χρησιμοποιήσαμε τις αγοραίες αξίες του κεφαλαίου και του χρέους για τον υπολογισμό της αξίας της Εταιρείας και δεχτήκαμε αυτήν ως προσέγγιση της αξίας ρευστοποίησης.</a:t>
                      </a:r>
                    </a:p>
                    <a:p>
                      <a:pPr marL="171450" marR="0" lvl="0" indent="-171450" algn="just" defTabSz="457200" rtl="0" eaLnBrk="1" fontAlgn="auto" latinLnBrk="0" hangingPunct="1">
                        <a:lnSpc>
                          <a:spcPct val="115000"/>
                        </a:lnSpc>
                        <a:spcBef>
                          <a:spcPts val="600"/>
                        </a:spcBef>
                        <a:spcAft>
                          <a:spcPts val="0"/>
                        </a:spcAft>
                        <a:buClrTx/>
                        <a:buSzTx/>
                        <a:buFont typeface="Wingdings" panose="05000000000000000000" pitchFamily="2" charset="2"/>
                        <a:buChar char="§"/>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Υποθέσαμε στο διηνεκές, αύξηση των πωλήσεων 1%, περιθώριο λειτουργικού αποτελέσματος 8%, και θετική υπολειμματική αξία.</a:t>
                      </a:r>
                    </a:p>
                    <a:p>
                      <a:pPr marL="171450" marR="0" lvl="0" indent="-171450" algn="just" defTabSz="457200" rtl="0" eaLnBrk="1" fontAlgn="auto" latinLnBrk="0" hangingPunct="1">
                        <a:lnSpc>
                          <a:spcPct val="115000"/>
                        </a:lnSpc>
                        <a:spcBef>
                          <a:spcPts val="600"/>
                        </a:spcBef>
                        <a:spcAft>
                          <a:spcPts val="0"/>
                        </a:spcAft>
                        <a:buClrTx/>
                        <a:buSzTx/>
                        <a:buFont typeface="Wingdings" panose="05000000000000000000" pitchFamily="2" charset="2"/>
                        <a:buChar char="§"/>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Για τον υπολογισμό της διακύμανσης της εταιρικής αξίας χρησιμοποιήσαμε τη διακύμανση της τιμής των μετοχών και τη διακύμανση της αξίας του χρέους και τον συσχετισμό αυτών. Καθώς η Εταιρεία δεν έχει διαπραγματεύσιμα ομολογιακά δάνεια, για τον υπολογισμό  της διακύμανσης της αξίας του χρέους χρησιμοποιήσαμε τη διακύμανση της τιμής της εταιρικής ομολογίας της εταιρείας ιχθυοκαλλιεργειών </a:t>
                      </a:r>
                      <a:r>
                        <a:rPr kumimoji="0" lang="en-US" sz="11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Mowi</a:t>
                      </a:r>
                      <a:r>
                        <a:rPr kumimoji="0" lang="en-US"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ASA</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endParaRPr kumimoji="0" lang="el-GR" sz="11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Times New Roman" panose="02020603050405020304" pitchFamily="18" charset="0"/>
                      </a:endParaRPr>
                    </a:p>
                    <a:p>
                      <a:pPr marL="0" marR="0" lvl="0" indent="0" algn="just" defTabSz="457200" rtl="0" eaLnBrk="1" fontAlgn="auto" latinLnBrk="0" hangingPunct="1">
                        <a:lnSpc>
                          <a:spcPct val="100000"/>
                        </a:lnSpc>
                        <a:spcBef>
                          <a:spcPts val="600"/>
                        </a:spcBef>
                        <a:spcAft>
                          <a:spcPts val="0"/>
                        </a:spcAft>
                        <a:buClrTx/>
                        <a:buSzTx/>
                        <a:buFontTx/>
                        <a:buNone/>
                        <a:tabLst/>
                        <a:defRPr/>
                      </a:pPr>
                      <a:endParaRPr lang="el-GR" dirty="0">
                        <a:latin typeface="Calibri" panose="020F0502020204030204" pitchFamily="34" charset="0"/>
                      </a:endParaRPr>
                    </a:p>
                  </a:txBody>
                  <a:tcPr/>
                </a:tc>
                <a:extLst>
                  <a:ext uri="{0D108BD9-81ED-4DB2-BD59-A6C34878D82A}">
                    <a16:rowId xmlns:a16="http://schemas.microsoft.com/office/drawing/2014/main" val="2414461569"/>
                  </a:ext>
                </a:extLst>
              </a:tr>
            </a:tbl>
          </a:graphicData>
        </a:graphic>
      </p:graphicFrame>
    </p:spTree>
    <p:extLst>
      <p:ext uri="{BB962C8B-B14F-4D97-AF65-F5344CB8AC3E}">
        <p14:creationId xmlns:p14="http://schemas.microsoft.com/office/powerpoint/2010/main" val="3070592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B198452-30C9-4AFE-A5AB-0518E273C269}"/>
              </a:ext>
            </a:extLst>
          </p:cNvPr>
          <p:cNvSpPr>
            <a:spLocks noGrp="1"/>
          </p:cNvSpPr>
          <p:nvPr>
            <p:ph type="body" sz="quarter" idx="13"/>
          </p:nvPr>
        </p:nvSpPr>
        <p:spPr>
          <a:xfrm>
            <a:off x="243208" y="502653"/>
            <a:ext cx="8712968" cy="360446"/>
          </a:xfrm>
        </p:spPr>
        <p:txBody>
          <a:bodyPr/>
          <a:lstStyle/>
          <a:p>
            <a:pPr lvl="0" algn="just">
              <a:buClr>
                <a:srgbClr val="4A66AC"/>
              </a:buClr>
            </a:pPr>
            <a:r>
              <a:rPr lang="el-GR" sz="1400" dirty="0">
                <a:solidFill>
                  <a:srgbClr val="297FD5">
                    <a:lumMod val="50000"/>
                  </a:srgbClr>
                </a:solidFill>
              </a:rPr>
              <a:t>Αποτίμηση Αξίας Κεφαλαίου ως  Δικαίωμα Προαίρεσης (</a:t>
            </a:r>
            <a:r>
              <a:rPr lang="el-GR" sz="1400" dirty="0" err="1">
                <a:solidFill>
                  <a:srgbClr val="297FD5">
                    <a:lumMod val="50000"/>
                  </a:srgbClr>
                </a:solidFill>
              </a:rPr>
              <a:t>Valuing</a:t>
            </a:r>
            <a:r>
              <a:rPr lang="el-GR" sz="1400" dirty="0">
                <a:solidFill>
                  <a:srgbClr val="297FD5">
                    <a:lumMod val="50000"/>
                  </a:srgbClr>
                </a:solidFill>
              </a:rPr>
              <a:t> </a:t>
            </a:r>
            <a:r>
              <a:rPr lang="el-GR" sz="1400" dirty="0" err="1">
                <a:solidFill>
                  <a:srgbClr val="297FD5">
                    <a:lumMod val="50000"/>
                  </a:srgbClr>
                </a:solidFill>
              </a:rPr>
              <a:t>Equity</a:t>
            </a:r>
            <a:r>
              <a:rPr lang="el-GR" sz="1400" dirty="0">
                <a:solidFill>
                  <a:srgbClr val="297FD5">
                    <a:lumMod val="50000"/>
                  </a:srgbClr>
                </a:solidFill>
              </a:rPr>
              <a:t> </a:t>
            </a:r>
            <a:r>
              <a:rPr lang="el-GR" sz="1400" dirty="0" err="1">
                <a:solidFill>
                  <a:srgbClr val="297FD5">
                    <a:lumMod val="50000"/>
                  </a:srgbClr>
                </a:solidFill>
              </a:rPr>
              <a:t>as</a:t>
            </a:r>
            <a:r>
              <a:rPr lang="el-GR" sz="1400" dirty="0">
                <a:solidFill>
                  <a:srgbClr val="297FD5">
                    <a:lumMod val="50000"/>
                  </a:srgbClr>
                </a:solidFill>
              </a:rPr>
              <a:t> </a:t>
            </a:r>
            <a:r>
              <a:rPr lang="el-GR" sz="1400" dirty="0" err="1">
                <a:solidFill>
                  <a:srgbClr val="297FD5">
                    <a:lumMod val="50000"/>
                  </a:srgbClr>
                </a:solidFill>
              </a:rPr>
              <a:t>an</a:t>
            </a:r>
            <a:r>
              <a:rPr lang="el-GR" sz="1400" dirty="0">
                <a:solidFill>
                  <a:srgbClr val="297FD5">
                    <a:lumMod val="50000"/>
                  </a:srgbClr>
                </a:solidFill>
              </a:rPr>
              <a:t> </a:t>
            </a:r>
            <a:r>
              <a:rPr lang="el-GR" sz="1400" dirty="0" err="1">
                <a:solidFill>
                  <a:srgbClr val="297FD5">
                    <a:lumMod val="50000"/>
                  </a:srgbClr>
                </a:solidFill>
              </a:rPr>
              <a:t>Option</a:t>
            </a:r>
            <a:r>
              <a:rPr lang="el-GR" sz="1400" dirty="0">
                <a:solidFill>
                  <a:srgbClr val="297FD5">
                    <a:lumMod val="50000"/>
                  </a:srgbClr>
                </a:solidFill>
              </a:rPr>
              <a:t>) (3/3)</a:t>
            </a:r>
          </a:p>
        </p:txBody>
      </p:sp>
      <p:grpSp>
        <p:nvGrpSpPr>
          <p:cNvPr id="77" name="Group 76">
            <a:extLst>
              <a:ext uri="{FF2B5EF4-FFF2-40B4-BE49-F238E27FC236}">
                <a16:creationId xmlns:a16="http://schemas.microsoft.com/office/drawing/2014/main" id="{E69DD365-33B8-447B-943F-7889A1D22E68}"/>
              </a:ext>
            </a:extLst>
          </p:cNvPr>
          <p:cNvGrpSpPr/>
          <p:nvPr/>
        </p:nvGrpSpPr>
        <p:grpSpPr>
          <a:xfrm>
            <a:off x="569170" y="982143"/>
            <a:ext cx="8781278" cy="4472857"/>
            <a:chOff x="569170" y="1087073"/>
            <a:chExt cx="8781278" cy="4472857"/>
          </a:xfrm>
        </p:grpSpPr>
        <p:sp>
          <p:nvSpPr>
            <p:cNvPr id="78" name="TextBox 77">
              <a:extLst>
                <a:ext uri="{FF2B5EF4-FFF2-40B4-BE49-F238E27FC236}">
                  <a16:creationId xmlns:a16="http://schemas.microsoft.com/office/drawing/2014/main" id="{D30C3EFF-1AF2-4E45-BF2A-9B9431C9C9AD}"/>
                </a:ext>
              </a:extLst>
            </p:cNvPr>
            <p:cNvSpPr txBox="1"/>
            <p:nvPr/>
          </p:nvSpPr>
          <p:spPr>
            <a:xfrm>
              <a:off x="6947401" y="4657489"/>
              <a:ext cx="1584436" cy="646331"/>
            </a:xfrm>
            <a:prstGeom prst="rect">
              <a:avLst/>
            </a:prstGeom>
            <a:noFill/>
          </p:spPr>
          <p:txBody>
            <a:bodyPr wrap="square" rtlCol="0" anchor="ctr" anchorCtr="0">
              <a:spAutoFit/>
            </a:bodyPr>
            <a:lstStyle/>
            <a:p>
              <a:r>
                <a:rPr lang="el-GR" sz="1200" b="1" dirty="0">
                  <a:solidFill>
                    <a:schemeClr val="tx2"/>
                  </a:solidFill>
                  <a:latin typeface="Poppins" pitchFamily="2" charset="77"/>
                  <a:ea typeface="League Spartan" charset="0"/>
                  <a:cs typeface="Poppins" pitchFamily="2" charset="77"/>
                </a:rPr>
                <a:t>Διακύμανση Υποκείμενης Αξίας (σ</a:t>
              </a:r>
              <a:r>
                <a:rPr lang="el-GR" sz="1200" b="1" baseline="30000" dirty="0">
                  <a:solidFill>
                    <a:schemeClr val="tx2"/>
                  </a:solidFill>
                  <a:latin typeface="Poppins" pitchFamily="2" charset="77"/>
                  <a:ea typeface="League Spartan" charset="0"/>
                  <a:cs typeface="Poppins" pitchFamily="2" charset="77"/>
                </a:rPr>
                <a:t>2</a:t>
              </a:r>
              <a:r>
                <a:rPr lang="el-GR" sz="1200" b="1" dirty="0">
                  <a:solidFill>
                    <a:schemeClr val="tx2"/>
                  </a:solidFill>
                  <a:latin typeface="Poppins" pitchFamily="2" charset="77"/>
                  <a:ea typeface="League Spartan" charset="0"/>
                  <a:cs typeface="Poppins" pitchFamily="2" charset="77"/>
                </a:rPr>
                <a:t>)</a:t>
              </a:r>
              <a:endParaRPr lang="en-US" sz="1200" b="1" dirty="0">
                <a:solidFill>
                  <a:schemeClr val="tx2"/>
                </a:solidFill>
                <a:latin typeface="Poppins" pitchFamily="2" charset="77"/>
                <a:ea typeface="League Spartan" charset="0"/>
                <a:cs typeface="Poppins" pitchFamily="2" charset="77"/>
              </a:endParaRPr>
            </a:p>
          </p:txBody>
        </p:sp>
        <p:grpSp>
          <p:nvGrpSpPr>
            <p:cNvPr id="79" name="Group 78">
              <a:extLst>
                <a:ext uri="{FF2B5EF4-FFF2-40B4-BE49-F238E27FC236}">
                  <a16:creationId xmlns:a16="http://schemas.microsoft.com/office/drawing/2014/main" id="{E6398BA8-5DBB-477E-A5D9-0BB41E5BB8D0}"/>
                </a:ext>
              </a:extLst>
            </p:cNvPr>
            <p:cNvGrpSpPr/>
            <p:nvPr/>
          </p:nvGrpSpPr>
          <p:grpSpPr>
            <a:xfrm>
              <a:off x="569170" y="1087073"/>
              <a:ext cx="8781278" cy="4472857"/>
              <a:chOff x="569170" y="1087073"/>
              <a:chExt cx="8781278" cy="4472857"/>
            </a:xfrm>
          </p:grpSpPr>
          <p:sp>
            <p:nvSpPr>
              <p:cNvPr id="80" name="TextBox 79">
                <a:extLst>
                  <a:ext uri="{FF2B5EF4-FFF2-40B4-BE49-F238E27FC236}">
                    <a16:creationId xmlns:a16="http://schemas.microsoft.com/office/drawing/2014/main" id="{1D53DFD7-F241-4A5F-B3D7-2B3BC5DE292C}"/>
                  </a:ext>
                </a:extLst>
              </p:cNvPr>
              <p:cNvSpPr txBox="1"/>
              <p:nvPr/>
            </p:nvSpPr>
            <p:spPr>
              <a:xfrm>
                <a:off x="2932010" y="1087073"/>
                <a:ext cx="3280000" cy="438710"/>
              </a:xfrm>
              <a:prstGeom prst="rect">
                <a:avLst/>
              </a:prstGeom>
              <a:noFill/>
            </p:spPr>
            <p:txBody>
              <a:bodyPr wrap="none" rtlCol="0">
                <a:spAutoFit/>
              </a:bodyPr>
              <a:lstStyle/>
              <a:p>
                <a:pPr algn="ctr"/>
                <a:r>
                  <a:rPr lang="el-GR" sz="2251" b="1" dirty="0">
                    <a:solidFill>
                      <a:schemeClr val="tx2"/>
                    </a:solidFill>
                    <a:latin typeface="Poppins" pitchFamily="2" charset="77"/>
                    <a:cs typeface="Poppins" pitchFamily="2" charset="77"/>
                  </a:rPr>
                  <a:t>Προκύπτουσα Αποτίμηση</a:t>
                </a:r>
                <a:endParaRPr lang="en-US" sz="2251" b="1" dirty="0">
                  <a:solidFill>
                    <a:schemeClr val="tx2"/>
                  </a:solidFill>
                  <a:latin typeface="Poppins" pitchFamily="2" charset="77"/>
                  <a:cs typeface="Poppins" pitchFamily="2" charset="77"/>
                </a:endParaRPr>
              </a:p>
            </p:txBody>
          </p:sp>
          <p:sp>
            <p:nvSpPr>
              <p:cNvPr id="82" name="Shape 24453">
                <a:extLst>
                  <a:ext uri="{FF2B5EF4-FFF2-40B4-BE49-F238E27FC236}">
                    <a16:creationId xmlns:a16="http://schemas.microsoft.com/office/drawing/2014/main" id="{A0FEDB83-B37B-4F51-AC3A-F0F3A1989051}"/>
                  </a:ext>
                </a:extLst>
              </p:cNvPr>
              <p:cNvSpPr/>
              <p:nvPr/>
            </p:nvSpPr>
            <p:spPr>
              <a:xfrm>
                <a:off x="3998317" y="3271083"/>
                <a:ext cx="1147366" cy="353037"/>
              </a:xfrm>
              <a:prstGeom prst="rect">
                <a:avLst/>
              </a:prstGeom>
              <a:solidFill>
                <a:schemeClr val="accent2"/>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2500" cap="all">
                    <a:solidFill>
                      <a:srgbClr val="FFFFFF"/>
                    </a:solidFill>
                    <a:latin typeface="Helvetica Neue Light"/>
                    <a:ea typeface="Helvetica Neue Light"/>
                    <a:cs typeface="Helvetica Neue Light"/>
                    <a:sym typeface="Helvetica Neue Light"/>
                  </a:defRPr>
                </a:lvl1pPr>
              </a:lstStyle>
              <a:p>
                <a:endParaRPr sz="1319" dirty="0">
                  <a:latin typeface="Lato Light" panose="020F0502020204030203" pitchFamily="34" charset="0"/>
                  <a:ea typeface="Lato Light" panose="020F0502020204030203" pitchFamily="34" charset="0"/>
                  <a:cs typeface="Lato Light" panose="020F0502020204030203" pitchFamily="34" charset="0"/>
                </a:endParaRPr>
              </a:p>
            </p:txBody>
          </p:sp>
          <p:sp>
            <p:nvSpPr>
              <p:cNvPr id="83" name="Shape 24456">
                <a:extLst>
                  <a:ext uri="{FF2B5EF4-FFF2-40B4-BE49-F238E27FC236}">
                    <a16:creationId xmlns:a16="http://schemas.microsoft.com/office/drawing/2014/main" id="{0FEF66EE-8662-4215-925F-F7C0ED5D4431}"/>
                  </a:ext>
                </a:extLst>
              </p:cNvPr>
              <p:cNvSpPr/>
              <p:nvPr/>
            </p:nvSpPr>
            <p:spPr>
              <a:xfrm flipV="1">
                <a:off x="5198809" y="3447601"/>
                <a:ext cx="749856" cy="0"/>
              </a:xfrm>
              <a:prstGeom prst="line">
                <a:avLst/>
              </a:prstGeom>
              <a:noFill/>
              <a:ln w="63500" cap="flat">
                <a:solidFill>
                  <a:srgbClr val="E5E5E5"/>
                </a:solidFill>
                <a:prstDash val="solid"/>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84" name="Shape 24462">
                <a:extLst>
                  <a:ext uri="{FF2B5EF4-FFF2-40B4-BE49-F238E27FC236}">
                    <a16:creationId xmlns:a16="http://schemas.microsoft.com/office/drawing/2014/main" id="{7176A41B-A557-48B7-A37B-4AFA6DFA1E5D}"/>
                  </a:ext>
                </a:extLst>
              </p:cNvPr>
              <p:cNvSpPr/>
              <p:nvPr/>
            </p:nvSpPr>
            <p:spPr>
              <a:xfrm>
                <a:off x="4815272" y="5206893"/>
                <a:ext cx="1147366" cy="353037"/>
              </a:xfrm>
              <a:prstGeom prst="rect">
                <a:avLst/>
              </a:prstGeom>
              <a:solidFill>
                <a:schemeClr val="accent4"/>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2500" cap="all">
                    <a:solidFill>
                      <a:srgbClr val="FFFFFF"/>
                    </a:solidFill>
                    <a:latin typeface="Helvetica Neue Light"/>
                    <a:ea typeface="Helvetica Neue Light"/>
                    <a:cs typeface="Helvetica Neue Light"/>
                    <a:sym typeface="Helvetica Neue Light"/>
                  </a:defRPr>
                </a:lvl1pPr>
              </a:lstStyle>
              <a:p>
                <a:endParaRPr sz="1319" dirty="0">
                  <a:latin typeface="Lato Light" panose="020F0502020204030203" pitchFamily="34" charset="0"/>
                  <a:ea typeface="Lato Light" panose="020F0502020204030203" pitchFamily="34" charset="0"/>
                  <a:cs typeface="Lato Light" panose="020F0502020204030203" pitchFamily="34" charset="0"/>
                </a:endParaRPr>
              </a:p>
            </p:txBody>
          </p:sp>
          <p:sp>
            <p:nvSpPr>
              <p:cNvPr id="85" name="Shape 24464">
                <a:extLst>
                  <a:ext uri="{FF2B5EF4-FFF2-40B4-BE49-F238E27FC236}">
                    <a16:creationId xmlns:a16="http://schemas.microsoft.com/office/drawing/2014/main" id="{29CEB5C1-5381-4657-A849-380B734363D7}"/>
                  </a:ext>
                </a:extLst>
              </p:cNvPr>
              <p:cNvSpPr/>
              <p:nvPr/>
            </p:nvSpPr>
            <p:spPr>
              <a:xfrm flipV="1">
                <a:off x="6103039" y="5428996"/>
                <a:ext cx="749856" cy="0"/>
              </a:xfrm>
              <a:prstGeom prst="line">
                <a:avLst/>
              </a:prstGeom>
              <a:noFill/>
              <a:ln w="63500" cap="flat">
                <a:solidFill>
                  <a:srgbClr val="E5E5E5"/>
                </a:solidFill>
                <a:prstDash val="solid"/>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86" name="Shape 24469">
                <a:extLst>
                  <a:ext uri="{FF2B5EF4-FFF2-40B4-BE49-F238E27FC236}">
                    <a16:creationId xmlns:a16="http://schemas.microsoft.com/office/drawing/2014/main" id="{1CEA4B95-E3DE-49FA-85AC-45DF32FC59C4}"/>
                  </a:ext>
                </a:extLst>
              </p:cNvPr>
              <p:cNvSpPr/>
              <p:nvPr/>
            </p:nvSpPr>
            <p:spPr>
              <a:xfrm>
                <a:off x="3998317" y="2303177"/>
                <a:ext cx="1147367" cy="353037"/>
              </a:xfrm>
              <a:prstGeom prst="rect">
                <a:avLst/>
              </a:prstGeom>
              <a:solidFill>
                <a:schemeClr val="accent1"/>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2500" cap="all">
                    <a:solidFill>
                      <a:srgbClr val="FFFFFF"/>
                    </a:solidFill>
                    <a:latin typeface="Helvetica Neue Light"/>
                    <a:ea typeface="Helvetica Neue Light"/>
                    <a:cs typeface="Helvetica Neue Light"/>
                    <a:sym typeface="Helvetica Neue Light"/>
                  </a:defRPr>
                </a:lvl1pPr>
              </a:lstStyle>
              <a:p>
                <a:endParaRPr sz="1319" dirty="0">
                  <a:latin typeface="Lato Light" panose="020F0502020204030203" pitchFamily="34" charset="0"/>
                  <a:ea typeface="Lato Light" panose="020F0502020204030203" pitchFamily="34" charset="0"/>
                  <a:cs typeface="Lato Light" panose="020F0502020204030203" pitchFamily="34" charset="0"/>
                </a:endParaRPr>
              </a:p>
            </p:txBody>
          </p:sp>
          <p:sp>
            <p:nvSpPr>
              <p:cNvPr id="87" name="Shape 24472">
                <a:extLst>
                  <a:ext uri="{FF2B5EF4-FFF2-40B4-BE49-F238E27FC236}">
                    <a16:creationId xmlns:a16="http://schemas.microsoft.com/office/drawing/2014/main" id="{2EAC5EF3-5D76-451A-A87A-52A802093223}"/>
                  </a:ext>
                </a:extLst>
              </p:cNvPr>
              <p:cNvSpPr/>
              <p:nvPr/>
            </p:nvSpPr>
            <p:spPr>
              <a:xfrm flipH="1" flipV="1">
                <a:off x="3195335" y="2479694"/>
                <a:ext cx="749856" cy="0"/>
              </a:xfrm>
              <a:prstGeom prst="line">
                <a:avLst/>
              </a:prstGeom>
              <a:noFill/>
              <a:ln w="63500" cap="flat">
                <a:solidFill>
                  <a:srgbClr val="E5E5E5"/>
                </a:solidFill>
                <a:prstDash val="solid"/>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88" name="Shape 24477">
                <a:extLst>
                  <a:ext uri="{FF2B5EF4-FFF2-40B4-BE49-F238E27FC236}">
                    <a16:creationId xmlns:a16="http://schemas.microsoft.com/office/drawing/2014/main" id="{39EBCA57-EC4C-4624-94E6-68FE81D39EB2}"/>
                  </a:ext>
                </a:extLst>
              </p:cNvPr>
              <p:cNvSpPr/>
              <p:nvPr/>
            </p:nvSpPr>
            <p:spPr>
              <a:xfrm>
                <a:off x="3998317" y="4238988"/>
                <a:ext cx="1147367" cy="353037"/>
              </a:xfrm>
              <a:prstGeom prst="rect">
                <a:avLst/>
              </a:prstGeom>
              <a:solidFill>
                <a:schemeClr val="accent3"/>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2500" cap="all">
                    <a:solidFill>
                      <a:srgbClr val="FFFFFF"/>
                    </a:solidFill>
                    <a:latin typeface="Helvetica Neue Light"/>
                    <a:ea typeface="Helvetica Neue Light"/>
                    <a:cs typeface="Helvetica Neue Light"/>
                    <a:sym typeface="Helvetica Neue Light"/>
                  </a:defRPr>
                </a:lvl1pPr>
              </a:lstStyle>
              <a:p>
                <a:endParaRPr sz="1319" dirty="0">
                  <a:latin typeface="Lato Light" panose="020F0502020204030203" pitchFamily="34" charset="0"/>
                  <a:ea typeface="Lato Light" panose="020F0502020204030203" pitchFamily="34" charset="0"/>
                  <a:cs typeface="Lato Light" panose="020F0502020204030203" pitchFamily="34" charset="0"/>
                </a:endParaRPr>
              </a:p>
            </p:txBody>
          </p:sp>
          <p:sp>
            <p:nvSpPr>
              <p:cNvPr id="89" name="Shape 24480">
                <a:extLst>
                  <a:ext uri="{FF2B5EF4-FFF2-40B4-BE49-F238E27FC236}">
                    <a16:creationId xmlns:a16="http://schemas.microsoft.com/office/drawing/2014/main" id="{E93F7756-E621-43B0-8567-0AEDAF92C311}"/>
                  </a:ext>
                </a:extLst>
              </p:cNvPr>
              <p:cNvSpPr/>
              <p:nvPr/>
            </p:nvSpPr>
            <p:spPr>
              <a:xfrm flipH="1" flipV="1">
                <a:off x="3195335" y="4415505"/>
                <a:ext cx="749856" cy="0"/>
              </a:xfrm>
              <a:prstGeom prst="line">
                <a:avLst/>
              </a:prstGeom>
              <a:noFill/>
              <a:ln w="63500" cap="flat">
                <a:solidFill>
                  <a:srgbClr val="E5E5E5"/>
                </a:solidFill>
                <a:prstDash val="solid"/>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90" name="TextBox 89">
                <a:extLst>
                  <a:ext uri="{FF2B5EF4-FFF2-40B4-BE49-F238E27FC236}">
                    <a16:creationId xmlns:a16="http://schemas.microsoft.com/office/drawing/2014/main" id="{21DD33DE-8599-49AE-9C14-75793B29290F}"/>
                  </a:ext>
                </a:extLst>
              </p:cNvPr>
              <p:cNvSpPr txBox="1"/>
              <p:nvPr/>
            </p:nvSpPr>
            <p:spPr>
              <a:xfrm>
                <a:off x="4118158" y="2340652"/>
                <a:ext cx="907684" cy="276999"/>
              </a:xfrm>
              <a:prstGeom prst="rect">
                <a:avLst/>
              </a:prstGeom>
              <a:noFill/>
            </p:spPr>
            <p:txBody>
              <a:bodyPr wrap="none" rtlCol="0" anchor="ctr" anchorCtr="0">
                <a:spAutoFit/>
              </a:bodyPr>
              <a:lstStyle/>
              <a:p>
                <a:pPr algn="ctr"/>
                <a:r>
                  <a:rPr lang="el-GR" sz="1200" b="1" dirty="0">
                    <a:solidFill>
                      <a:schemeClr val="bg1"/>
                    </a:solidFill>
                    <a:latin typeface="Poppins" pitchFamily="2" charset="77"/>
                    <a:ea typeface="League Spartan" charset="0"/>
                    <a:cs typeface="Poppins" pitchFamily="2" charset="77"/>
                  </a:rPr>
                  <a:t>€24,0 εκατ.</a:t>
                </a:r>
                <a:endParaRPr lang="en-US" sz="1200" b="1" dirty="0">
                  <a:solidFill>
                    <a:schemeClr val="bg1"/>
                  </a:solidFill>
                  <a:latin typeface="Poppins" pitchFamily="2" charset="77"/>
                  <a:ea typeface="League Spartan" charset="0"/>
                  <a:cs typeface="Poppins" pitchFamily="2" charset="77"/>
                </a:endParaRPr>
              </a:p>
            </p:txBody>
          </p:sp>
          <p:sp>
            <p:nvSpPr>
              <p:cNvPr id="91" name="TextBox 90">
                <a:extLst>
                  <a:ext uri="{FF2B5EF4-FFF2-40B4-BE49-F238E27FC236}">
                    <a16:creationId xmlns:a16="http://schemas.microsoft.com/office/drawing/2014/main" id="{23D30344-D43D-4BA8-8B3C-CAE8D18B4242}"/>
                  </a:ext>
                </a:extLst>
              </p:cNvPr>
              <p:cNvSpPr txBox="1"/>
              <p:nvPr/>
            </p:nvSpPr>
            <p:spPr>
              <a:xfrm>
                <a:off x="4078886" y="3309102"/>
                <a:ext cx="986231" cy="276999"/>
              </a:xfrm>
              <a:prstGeom prst="rect">
                <a:avLst/>
              </a:prstGeom>
              <a:noFill/>
            </p:spPr>
            <p:txBody>
              <a:bodyPr wrap="none" rtlCol="0" anchor="ctr" anchorCtr="0">
                <a:spAutoFit/>
              </a:bodyPr>
              <a:lstStyle/>
              <a:p>
                <a:pPr algn="ctr"/>
                <a:r>
                  <a:rPr lang="el-GR" sz="1200" b="1" dirty="0">
                    <a:solidFill>
                      <a:schemeClr val="bg1"/>
                    </a:solidFill>
                    <a:latin typeface="Poppins" pitchFamily="2" charset="77"/>
                    <a:ea typeface="League Spartan" charset="0"/>
                    <a:cs typeface="Poppins" pitchFamily="2" charset="77"/>
                  </a:rPr>
                  <a:t>€202,0 εκατ.</a:t>
                </a:r>
                <a:endParaRPr lang="en-US" sz="1200" b="1" dirty="0">
                  <a:solidFill>
                    <a:schemeClr val="bg1"/>
                  </a:solidFill>
                  <a:latin typeface="Poppins" pitchFamily="2" charset="77"/>
                  <a:ea typeface="League Spartan" charset="0"/>
                  <a:cs typeface="Poppins" pitchFamily="2" charset="77"/>
                </a:endParaRPr>
              </a:p>
            </p:txBody>
          </p:sp>
          <p:sp>
            <p:nvSpPr>
              <p:cNvPr id="92" name="TextBox 91">
                <a:extLst>
                  <a:ext uri="{FF2B5EF4-FFF2-40B4-BE49-F238E27FC236}">
                    <a16:creationId xmlns:a16="http://schemas.microsoft.com/office/drawing/2014/main" id="{9F65D8B9-7794-4D01-9684-32DCD89E7422}"/>
                  </a:ext>
                </a:extLst>
              </p:cNvPr>
              <p:cNvSpPr txBox="1"/>
              <p:nvPr/>
            </p:nvSpPr>
            <p:spPr>
              <a:xfrm>
                <a:off x="4315361" y="4277007"/>
                <a:ext cx="513282" cy="276999"/>
              </a:xfrm>
              <a:prstGeom prst="rect">
                <a:avLst/>
              </a:prstGeom>
              <a:noFill/>
            </p:spPr>
            <p:txBody>
              <a:bodyPr wrap="none" rtlCol="0" anchor="ctr" anchorCtr="0">
                <a:spAutoFit/>
              </a:bodyPr>
              <a:lstStyle/>
              <a:p>
                <a:pPr algn="ctr"/>
                <a:r>
                  <a:rPr lang="en-US" sz="1200" b="1" dirty="0">
                    <a:solidFill>
                      <a:schemeClr val="bg1"/>
                    </a:solidFill>
                    <a:latin typeface="Poppins" pitchFamily="2" charset="77"/>
                    <a:ea typeface="League Spartan" charset="0"/>
                    <a:cs typeface="Poppins" pitchFamily="2" charset="77"/>
                  </a:rPr>
                  <a:t>5 </a:t>
                </a:r>
                <a:r>
                  <a:rPr lang="el-GR" sz="1200" b="1" dirty="0">
                    <a:solidFill>
                      <a:schemeClr val="bg1"/>
                    </a:solidFill>
                    <a:latin typeface="Poppins" pitchFamily="2" charset="77"/>
                    <a:ea typeface="League Spartan" charset="0"/>
                    <a:cs typeface="Poppins" pitchFamily="2" charset="77"/>
                  </a:rPr>
                  <a:t>έτη</a:t>
                </a:r>
                <a:endParaRPr lang="en-US" sz="1200" b="1" dirty="0">
                  <a:solidFill>
                    <a:schemeClr val="bg1"/>
                  </a:solidFill>
                  <a:latin typeface="Poppins" pitchFamily="2" charset="77"/>
                  <a:ea typeface="League Spartan" charset="0"/>
                  <a:cs typeface="Poppins" pitchFamily="2" charset="77"/>
                </a:endParaRPr>
              </a:p>
            </p:txBody>
          </p:sp>
          <p:sp>
            <p:nvSpPr>
              <p:cNvPr id="93" name="TextBox 92">
                <a:extLst>
                  <a:ext uri="{FF2B5EF4-FFF2-40B4-BE49-F238E27FC236}">
                    <a16:creationId xmlns:a16="http://schemas.microsoft.com/office/drawing/2014/main" id="{CD6B237C-EFA3-463F-8CD2-8C136607C6AF}"/>
                  </a:ext>
                </a:extLst>
              </p:cNvPr>
              <p:cNvSpPr txBox="1"/>
              <p:nvPr/>
            </p:nvSpPr>
            <p:spPr>
              <a:xfrm>
                <a:off x="5095206" y="5244911"/>
                <a:ext cx="617477" cy="276999"/>
              </a:xfrm>
              <a:prstGeom prst="rect">
                <a:avLst/>
              </a:prstGeom>
              <a:noFill/>
            </p:spPr>
            <p:txBody>
              <a:bodyPr wrap="none" rtlCol="0" anchor="ctr" anchorCtr="0">
                <a:spAutoFit/>
              </a:bodyPr>
              <a:lstStyle/>
              <a:p>
                <a:pPr algn="ctr"/>
                <a:r>
                  <a:rPr lang="el-GR" sz="1200" b="1" dirty="0">
                    <a:solidFill>
                      <a:schemeClr val="bg1"/>
                    </a:solidFill>
                    <a:latin typeface="Poppins" pitchFamily="2" charset="77"/>
                    <a:ea typeface="League Spartan" charset="0"/>
                    <a:cs typeface="Poppins" pitchFamily="2" charset="77"/>
                  </a:rPr>
                  <a:t>0,0721</a:t>
                </a:r>
                <a:endParaRPr lang="en-US" sz="1200" b="1" dirty="0">
                  <a:solidFill>
                    <a:schemeClr val="bg1"/>
                  </a:solidFill>
                  <a:latin typeface="Poppins" pitchFamily="2" charset="77"/>
                  <a:ea typeface="League Spartan" charset="0"/>
                  <a:cs typeface="Poppins" pitchFamily="2" charset="77"/>
                </a:endParaRPr>
              </a:p>
            </p:txBody>
          </p:sp>
          <p:sp>
            <p:nvSpPr>
              <p:cNvPr id="94" name="Freeform 985">
                <a:extLst>
                  <a:ext uri="{FF2B5EF4-FFF2-40B4-BE49-F238E27FC236}">
                    <a16:creationId xmlns:a16="http://schemas.microsoft.com/office/drawing/2014/main" id="{A8868CEE-E8CA-48D3-9481-91F2D1A02AD5}"/>
                  </a:ext>
                </a:extLst>
              </p:cNvPr>
              <p:cNvSpPr>
                <a:spLocks noChangeAspect="1" noChangeArrowheads="1"/>
              </p:cNvSpPr>
              <p:nvPr/>
            </p:nvSpPr>
            <p:spPr bwMode="auto">
              <a:xfrm>
                <a:off x="4408699" y="1909850"/>
                <a:ext cx="326602" cy="327604"/>
              </a:xfrm>
              <a:custGeom>
                <a:avLst/>
                <a:gdLst>
                  <a:gd name="T0" fmla="*/ 74375 w 285390"/>
                  <a:gd name="T1" fmla="*/ 702243 h 285738"/>
                  <a:gd name="T2" fmla="*/ 853881 w 285390"/>
                  <a:gd name="T3" fmla="*/ 670913 h 285738"/>
                  <a:gd name="T4" fmla="*/ 668777 w 285390"/>
                  <a:gd name="T5" fmla="*/ 757670 h 285738"/>
                  <a:gd name="T6" fmla="*/ 845519 w 285390"/>
                  <a:gd name="T7" fmla="*/ 708936 h 285738"/>
                  <a:gd name="T8" fmla="*/ 149282 w 285390"/>
                  <a:gd name="T9" fmla="*/ 641193 h 285738"/>
                  <a:gd name="T10" fmla="*/ 918369 w 285390"/>
                  <a:gd name="T11" fmla="*/ 733885 h 285738"/>
                  <a:gd name="T12" fmla="*/ 622200 w 285390"/>
                  <a:gd name="T13" fmla="*/ 809948 h 285738"/>
                  <a:gd name="T14" fmla="*/ 380964 w 285390"/>
                  <a:gd name="T15" fmla="*/ 798065 h 285738"/>
                  <a:gd name="T16" fmla="*/ 613840 w 285390"/>
                  <a:gd name="T17" fmla="*/ 783809 h 285738"/>
                  <a:gd name="T18" fmla="*/ 601895 w 285390"/>
                  <a:gd name="T19" fmla="*/ 707746 h 285738"/>
                  <a:gd name="T20" fmla="*/ 28663 w 285390"/>
                  <a:gd name="T21" fmla="*/ 641193 h 285738"/>
                  <a:gd name="T22" fmla="*/ 120620 w 285390"/>
                  <a:gd name="T23" fmla="*/ 641193 h 285738"/>
                  <a:gd name="T24" fmla="*/ 506434 w 285390"/>
                  <a:gd name="T25" fmla="*/ 590240 h 285738"/>
                  <a:gd name="T26" fmla="*/ 464652 w 285390"/>
                  <a:gd name="T27" fmla="*/ 612686 h 285738"/>
                  <a:gd name="T28" fmla="*/ 605716 w 285390"/>
                  <a:gd name="T29" fmla="*/ 552200 h 285738"/>
                  <a:gd name="T30" fmla="*/ 591923 w 285390"/>
                  <a:gd name="T31" fmla="*/ 596575 h 285738"/>
                  <a:gd name="T32" fmla="*/ 578130 w 285390"/>
                  <a:gd name="T33" fmla="*/ 572671 h 285738"/>
                  <a:gd name="T34" fmla="*/ 391871 w 285390"/>
                  <a:gd name="T35" fmla="*/ 524600 h 285738"/>
                  <a:gd name="T36" fmla="*/ 403691 w 285390"/>
                  <a:gd name="T37" fmla="*/ 576717 h 285738"/>
                  <a:gd name="T38" fmla="*/ 372945 w 285390"/>
                  <a:gd name="T39" fmla="*/ 519863 h 285738"/>
                  <a:gd name="T40" fmla="*/ 672186 w 285390"/>
                  <a:gd name="T41" fmla="*/ 498148 h 285738"/>
                  <a:gd name="T42" fmla="*/ 643915 w 285390"/>
                  <a:gd name="T43" fmla="*/ 491112 h 285738"/>
                  <a:gd name="T44" fmla="*/ 365767 w 285390"/>
                  <a:gd name="T45" fmla="*/ 402434 h 285738"/>
                  <a:gd name="T46" fmla="*/ 357163 w 285390"/>
                  <a:gd name="T47" fmla="*/ 472030 h 285738"/>
                  <a:gd name="T48" fmla="*/ 365767 w 285390"/>
                  <a:gd name="T49" fmla="*/ 402434 h 285738"/>
                  <a:gd name="T50" fmla="*/ 522031 w 285390"/>
                  <a:gd name="T51" fmla="*/ 370193 h 285738"/>
                  <a:gd name="T52" fmla="*/ 531550 w 285390"/>
                  <a:gd name="T53" fmla="*/ 411669 h 285738"/>
                  <a:gd name="T54" fmla="*/ 507762 w 285390"/>
                  <a:gd name="T55" fmla="*/ 440128 h 285738"/>
                  <a:gd name="T56" fmla="*/ 522031 w 285390"/>
                  <a:gd name="T57" fmla="*/ 546800 h 285738"/>
                  <a:gd name="T58" fmla="*/ 493488 w 285390"/>
                  <a:gd name="T59" fmla="*/ 538507 h 285738"/>
                  <a:gd name="T60" fmla="*/ 483966 w 285390"/>
                  <a:gd name="T61" fmla="*/ 498197 h 285738"/>
                  <a:gd name="T62" fmla="*/ 507762 w 285390"/>
                  <a:gd name="T63" fmla="*/ 468571 h 285738"/>
                  <a:gd name="T64" fmla="*/ 493488 w 285390"/>
                  <a:gd name="T65" fmla="*/ 363084 h 285738"/>
                  <a:gd name="T66" fmla="*/ 627103 w 285390"/>
                  <a:gd name="T67" fmla="*/ 337884 h 285738"/>
                  <a:gd name="T68" fmla="*/ 641587 w 285390"/>
                  <a:gd name="T69" fmla="*/ 393574 h 285738"/>
                  <a:gd name="T70" fmla="*/ 605370 w 285390"/>
                  <a:gd name="T71" fmla="*/ 337884 h 285738"/>
                  <a:gd name="T72" fmla="*/ 437233 w 285390"/>
                  <a:gd name="T73" fmla="*/ 335191 h 285738"/>
                  <a:gd name="T74" fmla="*/ 390410 w 285390"/>
                  <a:gd name="T75" fmla="*/ 358473 h 285738"/>
                  <a:gd name="T76" fmla="*/ 507952 w 285390"/>
                  <a:gd name="T77" fmla="*/ 290111 h 285738"/>
                  <a:gd name="T78" fmla="*/ 560182 w 285390"/>
                  <a:gd name="T79" fmla="*/ 313303 h 285738"/>
                  <a:gd name="T80" fmla="*/ 509118 w 285390"/>
                  <a:gd name="T81" fmla="*/ 319406 h 285738"/>
                  <a:gd name="T82" fmla="*/ 414404 w 285390"/>
                  <a:gd name="T83" fmla="*/ 201486 h 285738"/>
                  <a:gd name="T84" fmla="*/ 421564 w 285390"/>
                  <a:gd name="T85" fmla="*/ 653072 h 285738"/>
                  <a:gd name="T86" fmla="*/ 658025 w 285390"/>
                  <a:gd name="T87" fmla="*/ 708936 h 285738"/>
                  <a:gd name="T88" fmla="*/ 794169 w 285390"/>
                  <a:gd name="T89" fmla="*/ 565129 h 285738"/>
                  <a:gd name="T90" fmla="*/ 414404 w 285390"/>
                  <a:gd name="T91" fmla="*/ 201486 h 285738"/>
                  <a:gd name="T92" fmla="*/ 379769 w 285390"/>
                  <a:gd name="T93" fmla="*/ 54117 h 285738"/>
                  <a:gd name="T94" fmla="*/ 455005 w 285390"/>
                  <a:gd name="T95" fmla="*/ 117087 h 285738"/>
                  <a:gd name="T96" fmla="*/ 495608 w 285390"/>
                  <a:gd name="T97" fmla="*/ 202672 h 285738"/>
                  <a:gd name="T98" fmla="*/ 539793 w 285390"/>
                  <a:gd name="T99" fmla="*/ 113525 h 285738"/>
                  <a:gd name="T100" fmla="*/ 557708 w 285390"/>
                  <a:gd name="T101" fmla="*/ 196730 h 285738"/>
                  <a:gd name="T102" fmla="*/ 638916 w 285390"/>
                  <a:gd name="T103" fmla="*/ 32710 h 285738"/>
                  <a:gd name="T104" fmla="*/ 465751 w 285390"/>
                  <a:gd name="T105" fmla="*/ 51741 h 285738"/>
                  <a:gd name="T106" fmla="*/ 474110 w 285390"/>
                  <a:gd name="T107" fmla="*/ 25582 h 285738"/>
                  <a:gd name="T108" fmla="*/ 660415 w 285390"/>
                  <a:gd name="T109" fmla="*/ 13698 h 285738"/>
                  <a:gd name="T110" fmla="*/ 822832 w 285390"/>
                  <a:gd name="T111" fmla="*/ 565129 h 285738"/>
                  <a:gd name="T112" fmla="*/ 890905 w 285390"/>
                  <a:gd name="T113" fmla="*/ 681606 h 285738"/>
                  <a:gd name="T114" fmla="*/ 947028 w 285390"/>
                  <a:gd name="T115" fmla="*/ 735075 h 285738"/>
                  <a:gd name="T116" fmla="*/ 132565 w 285390"/>
                  <a:gd name="T117" fmla="*/ 897886 h 285738"/>
                  <a:gd name="T118" fmla="*/ 0 w 285390"/>
                  <a:gd name="T119" fmla="*/ 626933 h 285738"/>
                  <a:gd name="T120" fmla="*/ 192271 w 285390"/>
                  <a:gd name="T121" fmla="*/ 612677 h 285738"/>
                  <a:gd name="T122" fmla="*/ 353496 w 285390"/>
                  <a:gd name="T123" fmla="*/ 63622 h 28573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5390" h="285738">
                    <a:moveTo>
                      <a:pt x="22415" y="203898"/>
                    </a:moveTo>
                    <a:cubicBezTo>
                      <a:pt x="24701" y="203898"/>
                      <a:pt x="26606" y="206184"/>
                      <a:pt x="26606" y="208470"/>
                    </a:cubicBezTo>
                    <a:cubicBezTo>
                      <a:pt x="26606" y="211137"/>
                      <a:pt x="24701" y="213042"/>
                      <a:pt x="22415" y="213042"/>
                    </a:cubicBezTo>
                    <a:cubicBezTo>
                      <a:pt x="19367" y="213042"/>
                      <a:pt x="17462" y="211137"/>
                      <a:pt x="17462" y="208470"/>
                    </a:cubicBezTo>
                    <a:cubicBezTo>
                      <a:pt x="17462" y="206184"/>
                      <a:pt x="19367" y="203898"/>
                      <a:pt x="22415" y="203898"/>
                    </a:cubicBezTo>
                    <a:close/>
                    <a:moveTo>
                      <a:pt x="257319" y="203535"/>
                    </a:moveTo>
                    <a:cubicBezTo>
                      <a:pt x="255160" y="202093"/>
                      <a:pt x="244363" y="206780"/>
                      <a:pt x="236446" y="210025"/>
                    </a:cubicBezTo>
                    <a:cubicBezTo>
                      <a:pt x="226729" y="214352"/>
                      <a:pt x="214853" y="219039"/>
                      <a:pt x="201177" y="223365"/>
                    </a:cubicBezTo>
                    <a:cubicBezTo>
                      <a:pt x="201537" y="225528"/>
                      <a:pt x="201537" y="227331"/>
                      <a:pt x="201537" y="229855"/>
                    </a:cubicBezTo>
                    <a:cubicBezTo>
                      <a:pt x="201177" y="230936"/>
                      <a:pt x="201177" y="232739"/>
                      <a:pt x="200817" y="234181"/>
                    </a:cubicBezTo>
                    <a:cubicBezTo>
                      <a:pt x="223850" y="228413"/>
                      <a:pt x="240405" y="221202"/>
                      <a:pt x="251921" y="216154"/>
                    </a:cubicBezTo>
                    <a:cubicBezTo>
                      <a:pt x="253001" y="215794"/>
                      <a:pt x="254080" y="215433"/>
                      <a:pt x="254800" y="215073"/>
                    </a:cubicBezTo>
                    <a:cubicBezTo>
                      <a:pt x="258039" y="212188"/>
                      <a:pt x="259838" y="208944"/>
                      <a:pt x="259838" y="207141"/>
                    </a:cubicBezTo>
                    <a:cubicBezTo>
                      <a:pt x="259838" y="206420"/>
                      <a:pt x="259838" y="204978"/>
                      <a:pt x="257319" y="203535"/>
                    </a:cubicBezTo>
                    <a:close/>
                    <a:moveTo>
                      <a:pt x="44986" y="194522"/>
                    </a:moveTo>
                    <a:lnTo>
                      <a:pt x="44986" y="264827"/>
                    </a:lnTo>
                    <a:cubicBezTo>
                      <a:pt x="64780" y="270956"/>
                      <a:pt x="181383" y="301963"/>
                      <a:pt x="269555" y="231658"/>
                    </a:cubicBezTo>
                    <a:cubicBezTo>
                      <a:pt x="271355" y="230576"/>
                      <a:pt x="276753" y="226249"/>
                      <a:pt x="276753" y="222644"/>
                    </a:cubicBezTo>
                    <a:cubicBezTo>
                      <a:pt x="276753" y="221562"/>
                      <a:pt x="276753" y="220120"/>
                      <a:pt x="274594" y="218318"/>
                    </a:cubicBezTo>
                    <a:cubicBezTo>
                      <a:pt x="272434" y="216875"/>
                      <a:pt x="264157" y="220481"/>
                      <a:pt x="255160" y="224447"/>
                    </a:cubicBezTo>
                    <a:cubicBezTo>
                      <a:pt x="241124" y="230215"/>
                      <a:pt x="219171" y="239589"/>
                      <a:pt x="187501" y="245719"/>
                    </a:cubicBezTo>
                    <a:cubicBezTo>
                      <a:pt x="180303" y="248603"/>
                      <a:pt x="169867" y="250045"/>
                      <a:pt x="157271" y="250045"/>
                    </a:cubicBezTo>
                    <a:cubicBezTo>
                      <a:pt x="146474" y="250045"/>
                      <a:pt x="133518" y="248963"/>
                      <a:pt x="118763" y="247161"/>
                    </a:cubicBezTo>
                    <a:cubicBezTo>
                      <a:pt x="116244" y="246800"/>
                      <a:pt x="114444" y="244637"/>
                      <a:pt x="114804" y="242113"/>
                    </a:cubicBezTo>
                    <a:cubicBezTo>
                      <a:pt x="115164" y="239950"/>
                      <a:pt x="117323" y="238147"/>
                      <a:pt x="119843" y="238508"/>
                    </a:cubicBezTo>
                    <a:cubicBezTo>
                      <a:pt x="158710" y="243555"/>
                      <a:pt x="176705" y="240671"/>
                      <a:pt x="184622" y="237787"/>
                    </a:cubicBezTo>
                    <a:lnTo>
                      <a:pt x="184982" y="237787"/>
                    </a:lnTo>
                    <a:cubicBezTo>
                      <a:pt x="192540" y="234542"/>
                      <a:pt x="192899" y="230576"/>
                      <a:pt x="192899" y="229494"/>
                    </a:cubicBezTo>
                    <a:cubicBezTo>
                      <a:pt x="193259" y="224086"/>
                      <a:pt x="192180" y="220120"/>
                      <a:pt x="189661" y="217957"/>
                    </a:cubicBezTo>
                    <a:cubicBezTo>
                      <a:pt x="186422" y="214712"/>
                      <a:pt x="181383" y="214712"/>
                      <a:pt x="181383" y="214712"/>
                    </a:cubicBezTo>
                    <a:cubicBezTo>
                      <a:pt x="139276" y="215433"/>
                      <a:pt x="131359" y="211107"/>
                      <a:pt x="122362" y="205699"/>
                    </a:cubicBezTo>
                    <a:cubicBezTo>
                      <a:pt x="113724" y="200651"/>
                      <a:pt x="104007" y="194522"/>
                      <a:pt x="44986" y="194522"/>
                    </a:cubicBezTo>
                    <a:close/>
                    <a:moveTo>
                      <a:pt x="8637" y="194522"/>
                    </a:moveTo>
                    <a:lnTo>
                      <a:pt x="8637" y="263746"/>
                    </a:lnTo>
                    <a:lnTo>
                      <a:pt x="36349" y="263746"/>
                    </a:lnTo>
                    <a:lnTo>
                      <a:pt x="36349" y="194522"/>
                    </a:lnTo>
                    <a:lnTo>
                      <a:pt x="8637" y="194522"/>
                    </a:lnTo>
                    <a:close/>
                    <a:moveTo>
                      <a:pt x="142122" y="177627"/>
                    </a:moveTo>
                    <a:cubicBezTo>
                      <a:pt x="145620" y="178344"/>
                      <a:pt x="149117" y="179061"/>
                      <a:pt x="152615" y="179061"/>
                    </a:cubicBezTo>
                    <a:cubicBezTo>
                      <a:pt x="155064" y="179061"/>
                      <a:pt x="156812" y="180853"/>
                      <a:pt x="156812" y="183363"/>
                    </a:cubicBezTo>
                    <a:cubicBezTo>
                      <a:pt x="156812" y="185513"/>
                      <a:pt x="155064" y="187664"/>
                      <a:pt x="152615" y="187664"/>
                    </a:cubicBezTo>
                    <a:cubicBezTo>
                      <a:pt x="148418" y="187664"/>
                      <a:pt x="144220" y="186947"/>
                      <a:pt x="140023" y="185872"/>
                    </a:cubicBezTo>
                    <a:cubicBezTo>
                      <a:pt x="137924" y="185513"/>
                      <a:pt x="136525" y="183004"/>
                      <a:pt x="136875" y="180853"/>
                    </a:cubicBezTo>
                    <a:cubicBezTo>
                      <a:pt x="137575" y="178344"/>
                      <a:pt x="140023" y="176910"/>
                      <a:pt x="142122" y="177627"/>
                    </a:cubicBezTo>
                    <a:close/>
                    <a:moveTo>
                      <a:pt x="182534" y="167523"/>
                    </a:moveTo>
                    <a:cubicBezTo>
                      <a:pt x="184266" y="165798"/>
                      <a:pt x="186690" y="165798"/>
                      <a:pt x="188422" y="167523"/>
                    </a:cubicBezTo>
                    <a:cubicBezTo>
                      <a:pt x="190154" y="169249"/>
                      <a:pt x="190154" y="171665"/>
                      <a:pt x="188422" y="173390"/>
                    </a:cubicBezTo>
                    <a:cubicBezTo>
                      <a:pt x="185651" y="176151"/>
                      <a:pt x="182188" y="178912"/>
                      <a:pt x="178378" y="180983"/>
                    </a:cubicBezTo>
                    <a:cubicBezTo>
                      <a:pt x="178031" y="181328"/>
                      <a:pt x="176992" y="181328"/>
                      <a:pt x="176299" y="181328"/>
                    </a:cubicBezTo>
                    <a:cubicBezTo>
                      <a:pt x="174914" y="181328"/>
                      <a:pt x="173528" y="180983"/>
                      <a:pt x="172836" y="179602"/>
                    </a:cubicBezTo>
                    <a:cubicBezTo>
                      <a:pt x="171450" y="177532"/>
                      <a:pt x="172489" y="175116"/>
                      <a:pt x="174221" y="173735"/>
                    </a:cubicBezTo>
                    <a:cubicBezTo>
                      <a:pt x="177338" y="172010"/>
                      <a:pt x="180109" y="169939"/>
                      <a:pt x="182534" y="167523"/>
                    </a:cubicBezTo>
                    <a:close/>
                    <a:moveTo>
                      <a:pt x="112388" y="157711"/>
                    </a:moveTo>
                    <a:cubicBezTo>
                      <a:pt x="114527" y="156273"/>
                      <a:pt x="117378" y="156992"/>
                      <a:pt x="118091" y="159148"/>
                    </a:cubicBezTo>
                    <a:cubicBezTo>
                      <a:pt x="120229" y="162383"/>
                      <a:pt x="122367" y="165259"/>
                      <a:pt x="124862" y="167775"/>
                    </a:cubicBezTo>
                    <a:cubicBezTo>
                      <a:pt x="126644" y="169572"/>
                      <a:pt x="126644" y="172088"/>
                      <a:pt x="124862" y="173885"/>
                    </a:cubicBezTo>
                    <a:cubicBezTo>
                      <a:pt x="124149" y="174604"/>
                      <a:pt x="123080" y="174963"/>
                      <a:pt x="121654" y="174963"/>
                    </a:cubicBezTo>
                    <a:cubicBezTo>
                      <a:pt x="120942" y="174963"/>
                      <a:pt x="119872" y="174604"/>
                      <a:pt x="118803" y="173885"/>
                    </a:cubicBezTo>
                    <a:cubicBezTo>
                      <a:pt x="115596" y="170650"/>
                      <a:pt x="113101" y="167415"/>
                      <a:pt x="110963" y="163462"/>
                    </a:cubicBezTo>
                    <a:cubicBezTo>
                      <a:pt x="109537" y="161305"/>
                      <a:pt x="110606" y="158789"/>
                      <a:pt x="112388" y="157711"/>
                    </a:cubicBezTo>
                    <a:close/>
                    <a:moveTo>
                      <a:pt x="200342" y="134048"/>
                    </a:moveTo>
                    <a:cubicBezTo>
                      <a:pt x="202565" y="134048"/>
                      <a:pt x="204417" y="135827"/>
                      <a:pt x="204417" y="138318"/>
                    </a:cubicBezTo>
                    <a:cubicBezTo>
                      <a:pt x="204417" y="142943"/>
                      <a:pt x="204046" y="147213"/>
                      <a:pt x="202565" y="151127"/>
                    </a:cubicBezTo>
                    <a:cubicBezTo>
                      <a:pt x="202194" y="152906"/>
                      <a:pt x="200342" y="154329"/>
                      <a:pt x="198490" y="154329"/>
                    </a:cubicBezTo>
                    <a:cubicBezTo>
                      <a:pt x="198120" y="154329"/>
                      <a:pt x="197750" y="153973"/>
                      <a:pt x="197379" y="153973"/>
                    </a:cubicBezTo>
                    <a:cubicBezTo>
                      <a:pt x="194786" y="153262"/>
                      <a:pt x="193675" y="151127"/>
                      <a:pt x="194046" y="148992"/>
                    </a:cubicBezTo>
                    <a:cubicBezTo>
                      <a:pt x="195157" y="145790"/>
                      <a:pt x="195527" y="142232"/>
                      <a:pt x="195527" y="138673"/>
                    </a:cubicBezTo>
                    <a:cubicBezTo>
                      <a:pt x="195527" y="136183"/>
                      <a:pt x="197379" y="134048"/>
                      <a:pt x="200342" y="134048"/>
                    </a:cubicBezTo>
                    <a:close/>
                    <a:moveTo>
                      <a:pt x="110225" y="122089"/>
                    </a:moveTo>
                    <a:cubicBezTo>
                      <a:pt x="112448" y="122830"/>
                      <a:pt x="113930" y="125052"/>
                      <a:pt x="113559" y="127645"/>
                    </a:cubicBezTo>
                    <a:cubicBezTo>
                      <a:pt x="112448" y="131349"/>
                      <a:pt x="112078" y="135053"/>
                      <a:pt x="112078" y="138757"/>
                    </a:cubicBezTo>
                    <a:cubicBezTo>
                      <a:pt x="112078" y="140980"/>
                      <a:pt x="109855" y="143202"/>
                      <a:pt x="107632" y="143202"/>
                    </a:cubicBezTo>
                    <a:cubicBezTo>
                      <a:pt x="105410" y="143202"/>
                      <a:pt x="103187" y="141350"/>
                      <a:pt x="103187" y="138757"/>
                    </a:cubicBezTo>
                    <a:cubicBezTo>
                      <a:pt x="103187" y="133942"/>
                      <a:pt x="103558" y="129867"/>
                      <a:pt x="104669" y="125422"/>
                    </a:cubicBezTo>
                    <a:cubicBezTo>
                      <a:pt x="105410" y="123200"/>
                      <a:pt x="107632" y="121348"/>
                      <a:pt x="110225" y="122089"/>
                    </a:cubicBezTo>
                    <a:close/>
                    <a:moveTo>
                      <a:pt x="153015" y="105473"/>
                    </a:moveTo>
                    <a:cubicBezTo>
                      <a:pt x="155524" y="105473"/>
                      <a:pt x="157316" y="107630"/>
                      <a:pt x="157316" y="110148"/>
                    </a:cubicBezTo>
                    <a:lnTo>
                      <a:pt x="157316" y="112305"/>
                    </a:lnTo>
                    <a:cubicBezTo>
                      <a:pt x="162335" y="113384"/>
                      <a:pt x="166636" y="116620"/>
                      <a:pt x="168428" y="121295"/>
                    </a:cubicBezTo>
                    <a:cubicBezTo>
                      <a:pt x="169145" y="123453"/>
                      <a:pt x="168070" y="125970"/>
                      <a:pt x="165919" y="127049"/>
                    </a:cubicBezTo>
                    <a:cubicBezTo>
                      <a:pt x="163768" y="127768"/>
                      <a:pt x="161259" y="127049"/>
                      <a:pt x="160184" y="124891"/>
                    </a:cubicBezTo>
                    <a:cubicBezTo>
                      <a:pt x="159467" y="122014"/>
                      <a:pt x="156241" y="120216"/>
                      <a:pt x="153015" y="120216"/>
                    </a:cubicBezTo>
                    <a:cubicBezTo>
                      <a:pt x="148713" y="120216"/>
                      <a:pt x="145128" y="123453"/>
                      <a:pt x="145128" y="127049"/>
                    </a:cubicBezTo>
                    <a:cubicBezTo>
                      <a:pt x="145128" y="131364"/>
                      <a:pt x="147638" y="133521"/>
                      <a:pt x="153015" y="133521"/>
                    </a:cubicBezTo>
                    <a:cubicBezTo>
                      <a:pt x="163051" y="133521"/>
                      <a:pt x="169504" y="139635"/>
                      <a:pt x="169504" y="148624"/>
                    </a:cubicBezTo>
                    <a:cubicBezTo>
                      <a:pt x="169504" y="155816"/>
                      <a:pt x="164485" y="161570"/>
                      <a:pt x="157316" y="163368"/>
                    </a:cubicBezTo>
                    <a:lnTo>
                      <a:pt x="157316" y="165885"/>
                    </a:lnTo>
                    <a:cubicBezTo>
                      <a:pt x="157316" y="168043"/>
                      <a:pt x="155524" y="170200"/>
                      <a:pt x="153015" y="170200"/>
                    </a:cubicBezTo>
                    <a:cubicBezTo>
                      <a:pt x="150505" y="170200"/>
                      <a:pt x="148713" y="168043"/>
                      <a:pt x="148713" y="165885"/>
                    </a:cubicBezTo>
                    <a:lnTo>
                      <a:pt x="148713" y="163368"/>
                    </a:lnTo>
                    <a:cubicBezTo>
                      <a:pt x="143694" y="162289"/>
                      <a:pt x="139751" y="159053"/>
                      <a:pt x="137959" y="154378"/>
                    </a:cubicBezTo>
                    <a:cubicBezTo>
                      <a:pt x="136884" y="152220"/>
                      <a:pt x="137959" y="149344"/>
                      <a:pt x="140110" y="148624"/>
                    </a:cubicBezTo>
                    <a:cubicBezTo>
                      <a:pt x="142261" y="147546"/>
                      <a:pt x="144770" y="148624"/>
                      <a:pt x="145845" y="151142"/>
                    </a:cubicBezTo>
                    <a:cubicBezTo>
                      <a:pt x="146921" y="153659"/>
                      <a:pt x="149788" y="155457"/>
                      <a:pt x="153015" y="155457"/>
                    </a:cubicBezTo>
                    <a:cubicBezTo>
                      <a:pt x="157316" y="155457"/>
                      <a:pt x="160901" y="152220"/>
                      <a:pt x="160901" y="148624"/>
                    </a:cubicBezTo>
                    <a:cubicBezTo>
                      <a:pt x="160901" y="144669"/>
                      <a:pt x="158391" y="142152"/>
                      <a:pt x="153015" y="142152"/>
                    </a:cubicBezTo>
                    <a:cubicBezTo>
                      <a:pt x="142978" y="142152"/>
                      <a:pt x="136525" y="136398"/>
                      <a:pt x="136525" y="127049"/>
                    </a:cubicBezTo>
                    <a:cubicBezTo>
                      <a:pt x="136525" y="119857"/>
                      <a:pt x="141902" y="114103"/>
                      <a:pt x="148713" y="112305"/>
                    </a:cubicBezTo>
                    <a:lnTo>
                      <a:pt x="148713" y="110148"/>
                    </a:lnTo>
                    <a:cubicBezTo>
                      <a:pt x="148713" y="107630"/>
                      <a:pt x="150505" y="105473"/>
                      <a:pt x="153015" y="105473"/>
                    </a:cubicBezTo>
                    <a:close/>
                    <a:moveTo>
                      <a:pt x="182430" y="102507"/>
                    </a:moveTo>
                    <a:cubicBezTo>
                      <a:pt x="184249" y="100710"/>
                      <a:pt x="187160" y="100710"/>
                      <a:pt x="188979" y="102507"/>
                    </a:cubicBezTo>
                    <a:cubicBezTo>
                      <a:pt x="191889" y="105383"/>
                      <a:pt x="194799" y="108977"/>
                      <a:pt x="196982" y="112931"/>
                    </a:cubicBezTo>
                    <a:cubicBezTo>
                      <a:pt x="198073" y="114728"/>
                      <a:pt x="197710" y="117244"/>
                      <a:pt x="195527" y="118682"/>
                    </a:cubicBezTo>
                    <a:cubicBezTo>
                      <a:pt x="194799" y="119041"/>
                      <a:pt x="194072" y="119400"/>
                      <a:pt x="193344" y="119400"/>
                    </a:cubicBezTo>
                    <a:cubicBezTo>
                      <a:pt x="191889" y="119400"/>
                      <a:pt x="190434" y="118682"/>
                      <a:pt x="189342" y="116884"/>
                    </a:cubicBezTo>
                    <a:cubicBezTo>
                      <a:pt x="187523" y="114009"/>
                      <a:pt x="185341" y="111133"/>
                      <a:pt x="182430" y="108617"/>
                    </a:cubicBezTo>
                    <a:cubicBezTo>
                      <a:pt x="180975" y="106820"/>
                      <a:pt x="180975" y="104304"/>
                      <a:pt x="182430" y="102507"/>
                    </a:cubicBezTo>
                    <a:close/>
                    <a:moveTo>
                      <a:pt x="127529" y="93887"/>
                    </a:moveTo>
                    <a:cubicBezTo>
                      <a:pt x="129646" y="92773"/>
                      <a:pt x="132115" y="93516"/>
                      <a:pt x="133526" y="95745"/>
                    </a:cubicBezTo>
                    <a:cubicBezTo>
                      <a:pt x="134584" y="97974"/>
                      <a:pt x="133879" y="100575"/>
                      <a:pt x="131762" y="101690"/>
                    </a:cubicBezTo>
                    <a:cubicBezTo>
                      <a:pt x="128940" y="103547"/>
                      <a:pt x="126118" y="105776"/>
                      <a:pt x="123648" y="108749"/>
                    </a:cubicBezTo>
                    <a:cubicBezTo>
                      <a:pt x="122590" y="109492"/>
                      <a:pt x="121532" y="109863"/>
                      <a:pt x="120473" y="109863"/>
                    </a:cubicBezTo>
                    <a:cubicBezTo>
                      <a:pt x="119415" y="109863"/>
                      <a:pt x="118357" y="109492"/>
                      <a:pt x="117651" y="108749"/>
                    </a:cubicBezTo>
                    <a:cubicBezTo>
                      <a:pt x="115887" y="106891"/>
                      <a:pt x="115887" y="104290"/>
                      <a:pt x="117651" y="102433"/>
                    </a:cubicBezTo>
                    <a:cubicBezTo>
                      <a:pt x="120473" y="99089"/>
                      <a:pt x="124001" y="96488"/>
                      <a:pt x="127529" y="93887"/>
                    </a:cubicBezTo>
                    <a:close/>
                    <a:moveTo>
                      <a:pt x="153073" y="88010"/>
                    </a:moveTo>
                    <a:lnTo>
                      <a:pt x="153423" y="88010"/>
                    </a:lnTo>
                    <a:cubicBezTo>
                      <a:pt x="157620" y="88010"/>
                      <a:pt x="161817" y="88380"/>
                      <a:pt x="166015" y="89862"/>
                    </a:cubicBezTo>
                    <a:cubicBezTo>
                      <a:pt x="168113" y="90232"/>
                      <a:pt x="169512" y="92826"/>
                      <a:pt x="168813" y="95048"/>
                    </a:cubicBezTo>
                    <a:cubicBezTo>
                      <a:pt x="168463" y="97271"/>
                      <a:pt x="166714" y="98752"/>
                      <a:pt x="164965" y="98752"/>
                    </a:cubicBezTo>
                    <a:cubicBezTo>
                      <a:pt x="164616" y="98752"/>
                      <a:pt x="163916" y="98752"/>
                      <a:pt x="163566" y="98382"/>
                    </a:cubicBezTo>
                    <a:cubicBezTo>
                      <a:pt x="160418" y="97641"/>
                      <a:pt x="156920" y="96900"/>
                      <a:pt x="153423" y="96900"/>
                    </a:cubicBezTo>
                    <a:cubicBezTo>
                      <a:pt x="150974" y="96900"/>
                      <a:pt x="149225" y="95048"/>
                      <a:pt x="149225" y="92455"/>
                    </a:cubicBezTo>
                    <a:cubicBezTo>
                      <a:pt x="149225" y="90232"/>
                      <a:pt x="150974" y="88010"/>
                      <a:pt x="153073" y="88010"/>
                    </a:cubicBezTo>
                    <a:close/>
                    <a:moveTo>
                      <a:pt x="124881" y="61123"/>
                    </a:moveTo>
                    <a:cubicBezTo>
                      <a:pt x="113365" y="68333"/>
                      <a:pt x="68019" y="100061"/>
                      <a:pt x="69098" y="171447"/>
                    </a:cubicBezTo>
                    <a:cubicBezTo>
                      <a:pt x="69098" y="176495"/>
                      <a:pt x="68379" y="181542"/>
                      <a:pt x="66939" y="186229"/>
                    </a:cubicBezTo>
                    <a:cubicBezTo>
                      <a:pt x="109046" y="188032"/>
                      <a:pt x="118403" y="193080"/>
                      <a:pt x="127040" y="198127"/>
                    </a:cubicBezTo>
                    <a:cubicBezTo>
                      <a:pt x="134958" y="202814"/>
                      <a:pt x="141436" y="206780"/>
                      <a:pt x="181383" y="206059"/>
                    </a:cubicBezTo>
                    <a:cubicBezTo>
                      <a:pt x="181383" y="206059"/>
                      <a:pt x="189661" y="205699"/>
                      <a:pt x="195779" y="211467"/>
                    </a:cubicBezTo>
                    <a:cubicBezTo>
                      <a:pt x="196858" y="212549"/>
                      <a:pt x="197578" y="213631"/>
                      <a:pt x="198298" y="215073"/>
                    </a:cubicBezTo>
                    <a:cubicBezTo>
                      <a:pt x="211614" y="211107"/>
                      <a:pt x="223490" y="206420"/>
                      <a:pt x="233207" y="202093"/>
                    </a:cubicBezTo>
                    <a:cubicBezTo>
                      <a:pt x="237885" y="199930"/>
                      <a:pt x="242204" y="198127"/>
                      <a:pt x="245803" y="196685"/>
                    </a:cubicBezTo>
                    <a:cubicBezTo>
                      <a:pt x="241484" y="188753"/>
                      <a:pt x="238965" y="180100"/>
                      <a:pt x="239325" y="171447"/>
                    </a:cubicBezTo>
                    <a:cubicBezTo>
                      <a:pt x="240045" y="100782"/>
                      <a:pt x="195059" y="68333"/>
                      <a:pt x="183542" y="61123"/>
                    </a:cubicBezTo>
                    <a:cubicBezTo>
                      <a:pt x="176705" y="66891"/>
                      <a:pt x="165908" y="70136"/>
                      <a:pt x="154032" y="70136"/>
                    </a:cubicBezTo>
                    <a:cubicBezTo>
                      <a:pt x="142515" y="70136"/>
                      <a:pt x="131719" y="66891"/>
                      <a:pt x="124881" y="61123"/>
                    </a:cubicBezTo>
                    <a:close/>
                    <a:moveTo>
                      <a:pt x="119483" y="8844"/>
                    </a:moveTo>
                    <a:cubicBezTo>
                      <a:pt x="117683" y="8123"/>
                      <a:pt x="116244" y="9205"/>
                      <a:pt x="115884" y="9926"/>
                    </a:cubicBezTo>
                    <a:cubicBezTo>
                      <a:pt x="114444" y="11368"/>
                      <a:pt x="113365" y="13531"/>
                      <a:pt x="114444" y="16416"/>
                    </a:cubicBezTo>
                    <a:lnTo>
                      <a:pt x="128840" y="53551"/>
                    </a:lnTo>
                    <a:cubicBezTo>
                      <a:pt x="131719" y="56075"/>
                      <a:pt x="135678" y="58238"/>
                      <a:pt x="140356" y="59680"/>
                    </a:cubicBezTo>
                    <a:lnTo>
                      <a:pt x="137117" y="35524"/>
                    </a:lnTo>
                    <a:cubicBezTo>
                      <a:pt x="136757" y="33001"/>
                      <a:pt x="138557" y="30837"/>
                      <a:pt x="140716" y="30477"/>
                    </a:cubicBezTo>
                    <a:cubicBezTo>
                      <a:pt x="142875" y="30116"/>
                      <a:pt x="145394" y="31919"/>
                      <a:pt x="145394" y="34443"/>
                    </a:cubicBezTo>
                    <a:lnTo>
                      <a:pt x="149353" y="61483"/>
                    </a:lnTo>
                    <a:cubicBezTo>
                      <a:pt x="150793" y="61483"/>
                      <a:pt x="152592" y="61844"/>
                      <a:pt x="154032" y="61844"/>
                    </a:cubicBezTo>
                    <a:cubicBezTo>
                      <a:pt x="155831" y="61844"/>
                      <a:pt x="157271" y="61483"/>
                      <a:pt x="159070" y="61483"/>
                    </a:cubicBezTo>
                    <a:lnTo>
                      <a:pt x="162669" y="34443"/>
                    </a:lnTo>
                    <a:cubicBezTo>
                      <a:pt x="163029" y="31919"/>
                      <a:pt x="165188" y="30116"/>
                      <a:pt x="167707" y="30477"/>
                    </a:cubicBezTo>
                    <a:cubicBezTo>
                      <a:pt x="169867" y="30837"/>
                      <a:pt x="171666" y="33001"/>
                      <a:pt x="171306" y="35524"/>
                    </a:cubicBezTo>
                    <a:lnTo>
                      <a:pt x="168067" y="59680"/>
                    </a:lnTo>
                    <a:cubicBezTo>
                      <a:pt x="172746" y="58238"/>
                      <a:pt x="176705" y="56075"/>
                      <a:pt x="179224" y="53551"/>
                    </a:cubicBezTo>
                    <a:lnTo>
                      <a:pt x="193619" y="16416"/>
                    </a:lnTo>
                    <a:cubicBezTo>
                      <a:pt x="194699" y="13531"/>
                      <a:pt x="193979" y="11368"/>
                      <a:pt x="192540" y="9926"/>
                    </a:cubicBezTo>
                    <a:cubicBezTo>
                      <a:pt x="192180" y="9205"/>
                      <a:pt x="190740" y="8123"/>
                      <a:pt x="188581" y="8844"/>
                    </a:cubicBezTo>
                    <a:lnTo>
                      <a:pt x="168067" y="15695"/>
                    </a:lnTo>
                    <a:cubicBezTo>
                      <a:pt x="159070" y="18939"/>
                      <a:pt x="149353" y="18939"/>
                      <a:pt x="140356" y="15695"/>
                    </a:cubicBezTo>
                    <a:lnTo>
                      <a:pt x="119483" y="8844"/>
                    </a:lnTo>
                    <a:close/>
                    <a:moveTo>
                      <a:pt x="122362" y="552"/>
                    </a:moveTo>
                    <a:lnTo>
                      <a:pt x="142875" y="7763"/>
                    </a:lnTo>
                    <a:cubicBezTo>
                      <a:pt x="150433" y="10287"/>
                      <a:pt x="157990" y="10287"/>
                      <a:pt x="165548" y="7763"/>
                    </a:cubicBezTo>
                    <a:lnTo>
                      <a:pt x="186062" y="552"/>
                    </a:lnTo>
                    <a:cubicBezTo>
                      <a:pt x="190380" y="-890"/>
                      <a:pt x="195419" y="552"/>
                      <a:pt x="199018" y="4157"/>
                    </a:cubicBezTo>
                    <a:cubicBezTo>
                      <a:pt x="202616" y="8123"/>
                      <a:pt x="204056" y="14252"/>
                      <a:pt x="201897" y="19300"/>
                    </a:cubicBezTo>
                    <a:lnTo>
                      <a:pt x="188221" y="53912"/>
                    </a:lnTo>
                    <a:cubicBezTo>
                      <a:pt x="201537" y="62204"/>
                      <a:pt x="248682" y="97537"/>
                      <a:pt x="247962" y="171447"/>
                    </a:cubicBezTo>
                    <a:cubicBezTo>
                      <a:pt x="247962" y="179379"/>
                      <a:pt x="250121" y="187311"/>
                      <a:pt x="254440" y="194522"/>
                    </a:cubicBezTo>
                    <a:cubicBezTo>
                      <a:pt x="257679" y="194161"/>
                      <a:pt x="260198" y="194522"/>
                      <a:pt x="262717" y="196325"/>
                    </a:cubicBezTo>
                    <a:cubicBezTo>
                      <a:pt x="267036" y="199930"/>
                      <a:pt x="268116" y="203896"/>
                      <a:pt x="268476" y="206780"/>
                    </a:cubicBezTo>
                    <a:cubicBezTo>
                      <a:pt x="268476" y="207862"/>
                      <a:pt x="268116" y="208944"/>
                      <a:pt x="267756" y="210025"/>
                    </a:cubicBezTo>
                    <a:cubicBezTo>
                      <a:pt x="273154" y="208944"/>
                      <a:pt x="276753" y="208944"/>
                      <a:pt x="279992" y="211828"/>
                    </a:cubicBezTo>
                    <a:cubicBezTo>
                      <a:pt x="284671" y="215794"/>
                      <a:pt x="285390" y="220120"/>
                      <a:pt x="285390" y="223005"/>
                    </a:cubicBezTo>
                    <a:cubicBezTo>
                      <a:pt x="285030" y="231658"/>
                      <a:pt x="275673" y="238147"/>
                      <a:pt x="274954" y="238868"/>
                    </a:cubicBezTo>
                    <a:cubicBezTo>
                      <a:pt x="228528" y="275643"/>
                      <a:pt x="174545" y="285738"/>
                      <a:pt x="129919" y="285738"/>
                    </a:cubicBezTo>
                    <a:cubicBezTo>
                      <a:pt x="82414" y="285738"/>
                      <a:pt x="45346" y="274201"/>
                      <a:pt x="39948" y="272398"/>
                    </a:cubicBezTo>
                    <a:lnTo>
                      <a:pt x="4318" y="272398"/>
                    </a:lnTo>
                    <a:cubicBezTo>
                      <a:pt x="1799" y="272398"/>
                      <a:pt x="0" y="270596"/>
                      <a:pt x="0" y="268072"/>
                    </a:cubicBezTo>
                    <a:lnTo>
                      <a:pt x="0" y="190195"/>
                    </a:lnTo>
                    <a:cubicBezTo>
                      <a:pt x="0" y="187672"/>
                      <a:pt x="1799" y="185869"/>
                      <a:pt x="4318" y="185869"/>
                    </a:cubicBezTo>
                    <a:lnTo>
                      <a:pt x="40667" y="185869"/>
                    </a:lnTo>
                    <a:cubicBezTo>
                      <a:pt x="46786" y="185869"/>
                      <a:pt x="52544" y="185869"/>
                      <a:pt x="57942" y="185869"/>
                    </a:cubicBezTo>
                    <a:cubicBezTo>
                      <a:pt x="59382" y="181182"/>
                      <a:pt x="60461" y="176495"/>
                      <a:pt x="60461" y="171447"/>
                    </a:cubicBezTo>
                    <a:cubicBezTo>
                      <a:pt x="59382" y="97537"/>
                      <a:pt x="106887" y="62204"/>
                      <a:pt x="119843" y="53912"/>
                    </a:cubicBezTo>
                    <a:lnTo>
                      <a:pt x="106527" y="19300"/>
                    </a:lnTo>
                    <a:cubicBezTo>
                      <a:pt x="104367" y="14252"/>
                      <a:pt x="105807" y="8123"/>
                      <a:pt x="109406" y="4157"/>
                    </a:cubicBezTo>
                    <a:cubicBezTo>
                      <a:pt x="112645" y="552"/>
                      <a:pt x="117683" y="-890"/>
                      <a:pt x="122362" y="552"/>
                    </a:cubicBezTo>
                    <a:close/>
                  </a:path>
                </a:pathLst>
              </a:custGeom>
              <a:solidFill>
                <a:schemeClr val="accent1"/>
              </a:solidFill>
              <a:ln>
                <a:noFill/>
              </a:ln>
              <a:effectLst/>
            </p:spPr>
            <p:txBody>
              <a:bodyPr anchor="ctr"/>
              <a:lstStyle/>
              <a:p>
                <a:endParaRPr lang="en-US" sz="675" dirty="0">
                  <a:latin typeface="Lato Light" panose="020F0502020204030203" pitchFamily="34" charset="0"/>
                </a:endParaRPr>
              </a:p>
            </p:txBody>
          </p:sp>
          <p:sp>
            <p:nvSpPr>
              <p:cNvPr id="98" name="TextBox 97">
                <a:extLst>
                  <a:ext uri="{FF2B5EF4-FFF2-40B4-BE49-F238E27FC236}">
                    <a16:creationId xmlns:a16="http://schemas.microsoft.com/office/drawing/2014/main" id="{57DE38C4-96E1-481E-8320-11778B2E9AEA}"/>
                  </a:ext>
                </a:extLst>
              </p:cNvPr>
              <p:cNvSpPr txBox="1"/>
              <p:nvPr/>
            </p:nvSpPr>
            <p:spPr>
              <a:xfrm>
                <a:off x="6170495" y="3117154"/>
                <a:ext cx="2152769" cy="276999"/>
              </a:xfrm>
              <a:prstGeom prst="rect">
                <a:avLst/>
              </a:prstGeom>
              <a:noFill/>
            </p:spPr>
            <p:txBody>
              <a:bodyPr wrap="none" rtlCol="0" anchor="ctr" anchorCtr="0">
                <a:spAutoFit/>
              </a:bodyPr>
              <a:lstStyle/>
              <a:p>
                <a:r>
                  <a:rPr lang="el-GR" sz="1200" b="1" dirty="0">
                    <a:solidFill>
                      <a:schemeClr val="tx2"/>
                    </a:solidFill>
                    <a:latin typeface="Poppins" pitchFamily="2" charset="77"/>
                    <a:ea typeface="League Spartan" charset="0"/>
                    <a:cs typeface="Poppins" pitchFamily="2" charset="77"/>
                  </a:rPr>
                  <a:t>Τιμή Άσκησης Δικαιώματος (Κ)</a:t>
                </a:r>
              </a:p>
            </p:txBody>
          </p:sp>
          <p:sp>
            <p:nvSpPr>
              <p:cNvPr id="99" name="Subtitle 2">
                <a:extLst>
                  <a:ext uri="{FF2B5EF4-FFF2-40B4-BE49-F238E27FC236}">
                    <a16:creationId xmlns:a16="http://schemas.microsoft.com/office/drawing/2014/main" id="{400E92AF-D66E-4391-B12E-629B1974B0BB}"/>
                  </a:ext>
                </a:extLst>
              </p:cNvPr>
              <p:cNvSpPr txBox="1">
                <a:spLocks/>
              </p:cNvSpPr>
              <p:nvPr/>
            </p:nvSpPr>
            <p:spPr>
              <a:xfrm>
                <a:off x="6170495" y="3385885"/>
                <a:ext cx="2403047" cy="352540"/>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l-GR"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Ονομαστική αξία ανεξόφλητου χρέους (</a:t>
                </a:r>
                <a:r>
                  <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FY’20e)</a:t>
                </a:r>
              </a:p>
            </p:txBody>
          </p:sp>
          <p:sp>
            <p:nvSpPr>
              <p:cNvPr id="100" name="Subtitle 2">
                <a:extLst>
                  <a:ext uri="{FF2B5EF4-FFF2-40B4-BE49-F238E27FC236}">
                    <a16:creationId xmlns:a16="http://schemas.microsoft.com/office/drawing/2014/main" id="{C30DF06D-0FF0-4003-BFAC-EA0757FB069C}"/>
                  </a:ext>
                </a:extLst>
              </p:cNvPr>
              <p:cNvSpPr txBox="1">
                <a:spLocks/>
              </p:cNvSpPr>
              <p:nvPr/>
            </p:nvSpPr>
            <p:spPr>
              <a:xfrm>
                <a:off x="6947401" y="5336082"/>
                <a:ext cx="2403047" cy="185828"/>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l-GR"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Διακύμανση Εταιρικής Αξίας</a:t>
                </a:r>
                <a:endPar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101" name="TextBox 100">
                <a:extLst>
                  <a:ext uri="{FF2B5EF4-FFF2-40B4-BE49-F238E27FC236}">
                    <a16:creationId xmlns:a16="http://schemas.microsoft.com/office/drawing/2014/main" id="{35593108-80DE-4275-BC22-8438D3B36589}"/>
                  </a:ext>
                </a:extLst>
              </p:cNvPr>
              <p:cNvSpPr txBox="1"/>
              <p:nvPr/>
            </p:nvSpPr>
            <p:spPr>
              <a:xfrm>
                <a:off x="1645059" y="2152631"/>
                <a:ext cx="1327158" cy="276999"/>
              </a:xfrm>
              <a:prstGeom prst="rect">
                <a:avLst/>
              </a:prstGeom>
              <a:noFill/>
            </p:spPr>
            <p:txBody>
              <a:bodyPr wrap="none" rtlCol="0" anchor="ctr" anchorCtr="0">
                <a:spAutoFit/>
              </a:bodyPr>
              <a:lstStyle/>
              <a:p>
                <a:pPr algn="r"/>
                <a:r>
                  <a:rPr lang="el-GR" sz="1200" b="1" dirty="0">
                    <a:solidFill>
                      <a:schemeClr val="tx2"/>
                    </a:solidFill>
                    <a:latin typeface="Poppins" pitchFamily="2" charset="77"/>
                    <a:ea typeface="League Spartan" charset="0"/>
                    <a:cs typeface="Poppins" pitchFamily="2" charset="77"/>
                  </a:rPr>
                  <a:t>Αξία Εταιρείας </a:t>
                </a:r>
                <a:r>
                  <a:rPr lang="en-US" sz="1200" b="1" dirty="0">
                    <a:solidFill>
                      <a:schemeClr val="tx2"/>
                    </a:solidFill>
                    <a:latin typeface="Poppins" pitchFamily="2" charset="77"/>
                    <a:ea typeface="League Spartan" charset="0"/>
                    <a:cs typeface="Poppins" pitchFamily="2" charset="77"/>
                  </a:rPr>
                  <a:t>(S)</a:t>
                </a:r>
              </a:p>
            </p:txBody>
          </p:sp>
          <p:sp>
            <p:nvSpPr>
              <p:cNvPr id="102" name="Subtitle 2">
                <a:extLst>
                  <a:ext uri="{FF2B5EF4-FFF2-40B4-BE49-F238E27FC236}">
                    <a16:creationId xmlns:a16="http://schemas.microsoft.com/office/drawing/2014/main" id="{107DCAB3-4AB5-4367-91B1-72DA1DDC7C24}"/>
                  </a:ext>
                </a:extLst>
              </p:cNvPr>
              <p:cNvSpPr txBox="1">
                <a:spLocks/>
              </p:cNvSpPr>
              <p:nvPr/>
            </p:nvSpPr>
            <p:spPr>
              <a:xfrm>
                <a:off x="569170" y="2421362"/>
                <a:ext cx="2403047" cy="352540"/>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13"/>
                  </a:lnSpc>
                </a:pPr>
                <a:r>
                  <a:rPr lang="el-GR"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Παρούσα Αξία Μελλοντικών Ταμειακών Ροών &amp; Υπολειμματικής Αξίας  </a:t>
                </a:r>
                <a:endPar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sp>
            <p:nvSpPr>
              <p:cNvPr id="103" name="TextBox 102">
                <a:extLst>
                  <a:ext uri="{FF2B5EF4-FFF2-40B4-BE49-F238E27FC236}">
                    <a16:creationId xmlns:a16="http://schemas.microsoft.com/office/drawing/2014/main" id="{6799B931-8D1C-4599-A28C-DA811C4F5731}"/>
                  </a:ext>
                </a:extLst>
              </p:cNvPr>
              <p:cNvSpPr txBox="1"/>
              <p:nvPr/>
            </p:nvSpPr>
            <p:spPr>
              <a:xfrm>
                <a:off x="1158001" y="4093188"/>
                <a:ext cx="1814216" cy="276999"/>
              </a:xfrm>
              <a:prstGeom prst="rect">
                <a:avLst/>
              </a:prstGeom>
              <a:noFill/>
            </p:spPr>
            <p:txBody>
              <a:bodyPr wrap="none" rtlCol="0" anchor="ctr" anchorCtr="0">
                <a:spAutoFit/>
              </a:bodyPr>
              <a:lstStyle/>
              <a:p>
                <a:pPr algn="r"/>
                <a:r>
                  <a:rPr lang="el-GR" sz="1200" b="1" dirty="0">
                    <a:solidFill>
                      <a:schemeClr val="tx2"/>
                    </a:solidFill>
                    <a:latin typeface="Poppins" pitchFamily="2" charset="77"/>
                    <a:ea typeface="League Spartan" charset="0"/>
                    <a:cs typeface="Poppins" pitchFamily="2" charset="77"/>
                  </a:rPr>
                  <a:t>Διάρκεια Δικαιώματος (</a:t>
                </a:r>
                <a:r>
                  <a:rPr lang="en-US" sz="1200" b="1" dirty="0">
                    <a:solidFill>
                      <a:schemeClr val="tx2"/>
                    </a:solidFill>
                    <a:latin typeface="Poppins" pitchFamily="2" charset="77"/>
                    <a:ea typeface="League Spartan" charset="0"/>
                    <a:cs typeface="Poppins" pitchFamily="2" charset="77"/>
                  </a:rPr>
                  <a:t>t)</a:t>
                </a:r>
              </a:p>
            </p:txBody>
          </p:sp>
          <p:sp>
            <p:nvSpPr>
              <p:cNvPr id="104" name="Subtitle 2">
                <a:extLst>
                  <a:ext uri="{FF2B5EF4-FFF2-40B4-BE49-F238E27FC236}">
                    <a16:creationId xmlns:a16="http://schemas.microsoft.com/office/drawing/2014/main" id="{AC37EBC7-3AF2-4EBF-93FA-555B965B992F}"/>
                  </a:ext>
                </a:extLst>
              </p:cNvPr>
              <p:cNvSpPr txBox="1">
                <a:spLocks/>
              </p:cNvSpPr>
              <p:nvPr/>
            </p:nvSpPr>
            <p:spPr>
              <a:xfrm>
                <a:off x="569170" y="4361918"/>
                <a:ext cx="2403047" cy="185828"/>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13"/>
                  </a:lnSpc>
                </a:pPr>
                <a:r>
                  <a:rPr lang="el-GR"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Μέση διάρκεια χρέους</a:t>
                </a:r>
                <a:endPar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grpSp>
      </p:grpSp>
      <p:sp>
        <p:nvSpPr>
          <p:cNvPr id="35" name="Slide Number Placeholder 1">
            <a:extLst>
              <a:ext uri="{FF2B5EF4-FFF2-40B4-BE49-F238E27FC236}">
                <a16:creationId xmlns:a16="http://schemas.microsoft.com/office/drawing/2014/main" id="{AEBCA832-36FC-4C9C-B212-479C3BD76190}"/>
              </a:ext>
            </a:extLst>
          </p:cNvPr>
          <p:cNvSpPr txBox="1">
            <a:spLocks/>
          </p:cNvSpPr>
          <p:nvPr/>
        </p:nvSpPr>
        <p:spPr>
          <a:xfrm>
            <a:off x="4242900" y="6390642"/>
            <a:ext cx="329099" cy="268169"/>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chemeClr val="bg2">
                    <a:lumMod val="1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62CEE064-A4C2-1743-AC6A-9763DDA675DB}" type="slidenum">
              <a:rPr lang="en-US" sz="900" smtClean="0">
                <a:solidFill>
                  <a:srgbClr val="558ED5"/>
                </a:solidFill>
              </a:rPr>
              <a:pPr algn="ctr"/>
              <a:t>14</a:t>
            </a:fld>
            <a:endParaRPr lang="en-US" sz="900" dirty="0">
              <a:solidFill>
                <a:srgbClr val="558ED5"/>
              </a:solidFill>
            </a:endParaRPr>
          </a:p>
        </p:txBody>
      </p:sp>
      <p:sp>
        <p:nvSpPr>
          <p:cNvPr id="37" name="Freeform 37">
            <a:extLst>
              <a:ext uri="{FF2B5EF4-FFF2-40B4-BE49-F238E27FC236}">
                <a16:creationId xmlns:a16="http://schemas.microsoft.com/office/drawing/2014/main" id="{CBF0DCD8-CDCF-4666-8FC7-264405A0A782}"/>
              </a:ext>
            </a:extLst>
          </p:cNvPr>
          <p:cNvSpPr>
            <a:spLocks noChangeArrowheads="1"/>
          </p:cNvSpPr>
          <p:nvPr/>
        </p:nvSpPr>
        <p:spPr bwMode="auto">
          <a:xfrm>
            <a:off x="4424290" y="2678260"/>
            <a:ext cx="286072" cy="277000"/>
          </a:xfrm>
          <a:custGeom>
            <a:avLst/>
            <a:gdLst>
              <a:gd name="T0" fmla="*/ 183005 w 574"/>
              <a:gd name="T1" fmla="*/ 109768 h 510"/>
              <a:gd name="T2" fmla="*/ 183005 w 574"/>
              <a:gd name="T3" fmla="*/ 109768 h 510"/>
              <a:gd name="T4" fmla="*/ 114333 w 574"/>
              <a:gd name="T5" fmla="*/ 178734 h 510"/>
              <a:gd name="T6" fmla="*/ 101749 w 574"/>
              <a:gd name="T7" fmla="*/ 178734 h 510"/>
              <a:gd name="T8" fmla="*/ 101749 w 574"/>
              <a:gd name="T9" fmla="*/ 163207 h 510"/>
              <a:gd name="T10" fmla="*/ 167904 w 574"/>
              <a:gd name="T11" fmla="*/ 96769 h 510"/>
              <a:gd name="T12" fmla="*/ 167904 w 574"/>
              <a:gd name="T13" fmla="*/ 96769 h 510"/>
              <a:gd name="T14" fmla="*/ 167904 w 574"/>
              <a:gd name="T15" fmla="*/ 38274 h 510"/>
              <a:gd name="T16" fmla="*/ 111816 w 574"/>
              <a:gd name="T17" fmla="*/ 38274 h 510"/>
              <a:gd name="T18" fmla="*/ 30561 w 574"/>
              <a:gd name="T19" fmla="*/ 117350 h 510"/>
              <a:gd name="T20" fmla="*/ 30561 w 574"/>
              <a:gd name="T21" fmla="*/ 150570 h 510"/>
              <a:gd name="T22" fmla="*/ 66155 w 574"/>
              <a:gd name="T23" fmla="*/ 150570 h 510"/>
              <a:gd name="T24" fmla="*/ 139860 w 574"/>
              <a:gd name="T25" fmla="*/ 76549 h 510"/>
              <a:gd name="T26" fmla="*/ 139860 w 574"/>
              <a:gd name="T27" fmla="*/ 66438 h 510"/>
              <a:gd name="T28" fmla="*/ 129793 w 574"/>
              <a:gd name="T29" fmla="*/ 66438 h 510"/>
              <a:gd name="T30" fmla="*/ 68672 w 574"/>
              <a:gd name="T31" fmla="*/ 129988 h 510"/>
              <a:gd name="T32" fmla="*/ 53571 w 574"/>
              <a:gd name="T33" fmla="*/ 129988 h 510"/>
              <a:gd name="T34" fmla="*/ 53571 w 574"/>
              <a:gd name="T35" fmla="*/ 114823 h 510"/>
              <a:gd name="T36" fmla="*/ 114333 w 574"/>
              <a:gd name="T37" fmla="*/ 53440 h 510"/>
              <a:gd name="T38" fmla="*/ 154961 w 574"/>
              <a:gd name="T39" fmla="*/ 53440 h 510"/>
              <a:gd name="T40" fmla="*/ 154961 w 574"/>
              <a:gd name="T41" fmla="*/ 91714 h 510"/>
              <a:gd name="T42" fmla="*/ 78739 w 574"/>
              <a:gd name="T43" fmla="*/ 165735 h 510"/>
              <a:gd name="T44" fmla="*/ 17977 w 574"/>
              <a:gd name="T45" fmla="*/ 165735 h 510"/>
              <a:gd name="T46" fmla="*/ 17977 w 574"/>
              <a:gd name="T47" fmla="*/ 104713 h 510"/>
              <a:gd name="T48" fmla="*/ 17977 w 574"/>
              <a:gd name="T49" fmla="*/ 104713 h 510"/>
              <a:gd name="T50" fmla="*/ 96716 w 574"/>
              <a:gd name="T51" fmla="*/ 22748 h 510"/>
              <a:gd name="T52" fmla="*/ 96716 w 574"/>
              <a:gd name="T53" fmla="*/ 22748 h 510"/>
              <a:gd name="T54" fmla="*/ 183005 w 574"/>
              <a:gd name="T55" fmla="*/ 22748 h 510"/>
              <a:gd name="T56" fmla="*/ 183005 w 574"/>
              <a:gd name="T57" fmla="*/ 109768 h 510"/>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574" h="510">
                <a:moveTo>
                  <a:pt x="509" y="304"/>
                </a:moveTo>
                <a:lnTo>
                  <a:pt x="509" y="304"/>
                </a:lnTo>
                <a:cubicBezTo>
                  <a:pt x="318" y="495"/>
                  <a:pt x="318" y="495"/>
                  <a:pt x="318" y="495"/>
                </a:cubicBezTo>
                <a:cubicBezTo>
                  <a:pt x="311" y="502"/>
                  <a:pt x="290" y="502"/>
                  <a:pt x="283" y="495"/>
                </a:cubicBezTo>
                <a:cubicBezTo>
                  <a:pt x="269" y="480"/>
                  <a:pt x="269" y="466"/>
                  <a:pt x="283" y="452"/>
                </a:cubicBezTo>
                <a:cubicBezTo>
                  <a:pt x="467" y="268"/>
                  <a:pt x="467" y="268"/>
                  <a:pt x="467" y="268"/>
                </a:cubicBezTo>
                <a:cubicBezTo>
                  <a:pt x="509" y="226"/>
                  <a:pt x="509" y="148"/>
                  <a:pt x="467" y="106"/>
                </a:cubicBezTo>
                <a:cubicBezTo>
                  <a:pt x="424" y="63"/>
                  <a:pt x="354" y="63"/>
                  <a:pt x="311" y="106"/>
                </a:cubicBezTo>
                <a:cubicBezTo>
                  <a:pt x="85" y="325"/>
                  <a:pt x="85" y="325"/>
                  <a:pt x="85" y="325"/>
                </a:cubicBezTo>
                <a:cubicBezTo>
                  <a:pt x="64" y="353"/>
                  <a:pt x="64" y="396"/>
                  <a:pt x="85" y="417"/>
                </a:cubicBezTo>
                <a:cubicBezTo>
                  <a:pt x="113" y="445"/>
                  <a:pt x="156" y="445"/>
                  <a:pt x="184" y="417"/>
                </a:cubicBezTo>
                <a:cubicBezTo>
                  <a:pt x="389" y="212"/>
                  <a:pt x="389" y="212"/>
                  <a:pt x="389" y="212"/>
                </a:cubicBezTo>
                <a:cubicBezTo>
                  <a:pt x="396" y="205"/>
                  <a:pt x="396" y="198"/>
                  <a:pt x="389" y="184"/>
                </a:cubicBezTo>
                <a:cubicBezTo>
                  <a:pt x="382" y="176"/>
                  <a:pt x="368" y="176"/>
                  <a:pt x="361" y="184"/>
                </a:cubicBezTo>
                <a:cubicBezTo>
                  <a:pt x="191" y="360"/>
                  <a:pt x="191" y="360"/>
                  <a:pt x="191" y="360"/>
                </a:cubicBezTo>
                <a:cubicBezTo>
                  <a:pt x="177" y="374"/>
                  <a:pt x="156" y="374"/>
                  <a:pt x="149" y="360"/>
                </a:cubicBezTo>
                <a:cubicBezTo>
                  <a:pt x="134" y="346"/>
                  <a:pt x="134" y="332"/>
                  <a:pt x="149" y="318"/>
                </a:cubicBezTo>
                <a:cubicBezTo>
                  <a:pt x="318" y="148"/>
                  <a:pt x="318" y="148"/>
                  <a:pt x="318" y="148"/>
                </a:cubicBezTo>
                <a:cubicBezTo>
                  <a:pt x="354" y="120"/>
                  <a:pt x="396" y="120"/>
                  <a:pt x="431" y="148"/>
                </a:cubicBezTo>
                <a:cubicBezTo>
                  <a:pt x="460" y="176"/>
                  <a:pt x="460" y="226"/>
                  <a:pt x="431" y="254"/>
                </a:cubicBezTo>
                <a:cubicBezTo>
                  <a:pt x="219" y="459"/>
                  <a:pt x="219" y="459"/>
                  <a:pt x="219" y="459"/>
                </a:cubicBezTo>
                <a:cubicBezTo>
                  <a:pt x="177" y="509"/>
                  <a:pt x="99" y="509"/>
                  <a:pt x="50" y="459"/>
                </a:cubicBezTo>
                <a:cubicBezTo>
                  <a:pt x="0" y="410"/>
                  <a:pt x="0" y="332"/>
                  <a:pt x="50" y="290"/>
                </a:cubicBezTo>
                <a:cubicBezTo>
                  <a:pt x="269" y="63"/>
                  <a:pt x="269" y="63"/>
                  <a:pt x="269" y="63"/>
                </a:cubicBezTo>
                <a:cubicBezTo>
                  <a:pt x="332" y="0"/>
                  <a:pt x="438" y="0"/>
                  <a:pt x="509" y="63"/>
                </a:cubicBezTo>
                <a:cubicBezTo>
                  <a:pt x="573" y="134"/>
                  <a:pt x="573" y="240"/>
                  <a:pt x="509" y="304"/>
                </a:cubicBezTo>
              </a:path>
            </a:pathLst>
          </a:custGeom>
          <a:ln w="9525">
            <a:solidFill>
              <a:schemeClr val="tx1">
                <a:lumMod val="65000"/>
                <a:lumOff val="35000"/>
              </a:schemeClr>
            </a:solidFill>
          </a:ln>
        </p:spPr>
        <p:style>
          <a:lnRef idx="1">
            <a:schemeClr val="dk1"/>
          </a:lnRef>
          <a:fillRef idx="0">
            <a:schemeClr val="dk1"/>
          </a:fillRef>
          <a:effectRef idx="0">
            <a:schemeClr val="dk1"/>
          </a:effectRef>
          <a:fontRef idx="minor">
            <a:schemeClr val="tx1"/>
          </a:fontRef>
        </p:style>
        <p:txBody>
          <a:bodyPr wrap="none" anchor="ctr"/>
          <a:ls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endParaRPr lang="el-GR"/>
          </a:p>
        </p:txBody>
      </p:sp>
      <p:pic>
        <p:nvPicPr>
          <p:cNvPr id="33" name="Picture 32" descr="euroxx_logo_gr">
            <a:extLst>
              <a:ext uri="{FF2B5EF4-FFF2-40B4-BE49-F238E27FC236}">
                <a16:creationId xmlns:a16="http://schemas.microsoft.com/office/drawing/2014/main" id="{495329CA-947E-4506-926F-E1244E842A7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0465" y="6039818"/>
            <a:ext cx="1072342" cy="726743"/>
          </a:xfrm>
          <a:prstGeom prst="rect">
            <a:avLst/>
          </a:prstGeom>
          <a:noFill/>
          <a:ln>
            <a:noFill/>
          </a:ln>
        </p:spPr>
      </p:pic>
      <p:grpSp>
        <p:nvGrpSpPr>
          <p:cNvPr id="3" name="Group 2">
            <a:extLst>
              <a:ext uri="{FF2B5EF4-FFF2-40B4-BE49-F238E27FC236}">
                <a16:creationId xmlns:a16="http://schemas.microsoft.com/office/drawing/2014/main" id="{C487FAEF-B427-4AA6-8665-07624C6C9EFF}"/>
              </a:ext>
            </a:extLst>
          </p:cNvPr>
          <p:cNvGrpSpPr/>
          <p:nvPr/>
        </p:nvGrpSpPr>
        <p:grpSpPr>
          <a:xfrm>
            <a:off x="3160628" y="5107270"/>
            <a:ext cx="1147367" cy="353037"/>
            <a:chOff x="2899034" y="5206278"/>
            <a:chExt cx="1147367" cy="353037"/>
          </a:xfrm>
        </p:grpSpPr>
        <p:sp>
          <p:nvSpPr>
            <p:cNvPr id="34" name="Shape 24469">
              <a:extLst>
                <a:ext uri="{FF2B5EF4-FFF2-40B4-BE49-F238E27FC236}">
                  <a16:creationId xmlns:a16="http://schemas.microsoft.com/office/drawing/2014/main" id="{C76B8BB0-1825-44B8-8BC8-0D3055C7EFF2}"/>
                </a:ext>
              </a:extLst>
            </p:cNvPr>
            <p:cNvSpPr/>
            <p:nvPr/>
          </p:nvSpPr>
          <p:spPr>
            <a:xfrm>
              <a:off x="2899034" y="5206278"/>
              <a:ext cx="1147367" cy="353037"/>
            </a:xfrm>
            <a:prstGeom prst="rect">
              <a:avLst/>
            </a:prstGeom>
            <a:solidFill>
              <a:schemeClr val="accent1"/>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2500" cap="all">
                  <a:solidFill>
                    <a:srgbClr val="FFFFFF"/>
                  </a:solidFill>
                  <a:latin typeface="Helvetica Neue Light"/>
                  <a:ea typeface="Helvetica Neue Light"/>
                  <a:cs typeface="Helvetica Neue Light"/>
                  <a:sym typeface="Helvetica Neue Light"/>
                </a:defRPr>
              </a:lvl1pPr>
            </a:lstStyle>
            <a:p>
              <a:endParaRPr sz="1319" dirty="0">
                <a:latin typeface="Lato Light" panose="020F0502020204030203" pitchFamily="34" charset="0"/>
                <a:ea typeface="Lato Light" panose="020F0502020204030203" pitchFamily="34" charset="0"/>
                <a:cs typeface="Lato Light" panose="020F0502020204030203" pitchFamily="34" charset="0"/>
              </a:endParaRPr>
            </a:p>
          </p:txBody>
        </p:sp>
        <p:sp>
          <p:nvSpPr>
            <p:cNvPr id="38" name="TextBox 37">
              <a:extLst>
                <a:ext uri="{FF2B5EF4-FFF2-40B4-BE49-F238E27FC236}">
                  <a16:creationId xmlns:a16="http://schemas.microsoft.com/office/drawing/2014/main" id="{AF9DF92F-5783-4AE4-BA6B-E1623283ACBC}"/>
                </a:ext>
              </a:extLst>
            </p:cNvPr>
            <p:cNvSpPr txBox="1"/>
            <p:nvPr/>
          </p:nvSpPr>
          <p:spPr>
            <a:xfrm>
              <a:off x="3087184" y="5247411"/>
              <a:ext cx="651139" cy="276999"/>
            </a:xfrm>
            <a:prstGeom prst="rect">
              <a:avLst/>
            </a:prstGeom>
            <a:noFill/>
          </p:spPr>
          <p:txBody>
            <a:bodyPr wrap="none" rtlCol="0" anchor="ctr" anchorCtr="0">
              <a:spAutoFit/>
            </a:bodyPr>
            <a:lstStyle/>
            <a:p>
              <a:pPr algn="ctr"/>
              <a:r>
                <a:rPr lang="el-GR" sz="1200" b="1" dirty="0">
                  <a:solidFill>
                    <a:schemeClr val="bg1"/>
                  </a:solidFill>
                  <a:latin typeface="Poppins" pitchFamily="2" charset="77"/>
                  <a:ea typeface="League Spartan" charset="0"/>
                  <a:cs typeface="Poppins" pitchFamily="2" charset="77"/>
                </a:rPr>
                <a:t>0,576%</a:t>
              </a:r>
              <a:endParaRPr lang="en-US" sz="1200" b="1" dirty="0">
                <a:solidFill>
                  <a:schemeClr val="bg1"/>
                </a:solidFill>
                <a:latin typeface="Poppins" pitchFamily="2" charset="77"/>
                <a:ea typeface="League Spartan" charset="0"/>
                <a:cs typeface="Poppins" pitchFamily="2" charset="77"/>
              </a:endParaRPr>
            </a:p>
          </p:txBody>
        </p:sp>
      </p:grpSp>
      <p:grpSp>
        <p:nvGrpSpPr>
          <p:cNvPr id="4" name="Group 3">
            <a:extLst>
              <a:ext uri="{FF2B5EF4-FFF2-40B4-BE49-F238E27FC236}">
                <a16:creationId xmlns:a16="http://schemas.microsoft.com/office/drawing/2014/main" id="{32F1C505-1CAC-423A-AACB-078691F096DB}"/>
              </a:ext>
            </a:extLst>
          </p:cNvPr>
          <p:cNvGrpSpPr/>
          <p:nvPr/>
        </p:nvGrpSpPr>
        <p:grpSpPr>
          <a:xfrm>
            <a:off x="-245336" y="4898210"/>
            <a:ext cx="2539370" cy="488710"/>
            <a:chOff x="-342771" y="5003140"/>
            <a:chExt cx="2539370" cy="488710"/>
          </a:xfrm>
        </p:grpSpPr>
        <p:sp>
          <p:nvSpPr>
            <p:cNvPr id="39" name="TextBox 38">
              <a:extLst>
                <a:ext uri="{FF2B5EF4-FFF2-40B4-BE49-F238E27FC236}">
                  <a16:creationId xmlns:a16="http://schemas.microsoft.com/office/drawing/2014/main" id="{BBA01C2E-5788-4D93-9AD6-3AB4643AE0EC}"/>
                </a:ext>
              </a:extLst>
            </p:cNvPr>
            <p:cNvSpPr txBox="1"/>
            <p:nvPr/>
          </p:nvSpPr>
          <p:spPr>
            <a:xfrm>
              <a:off x="230996" y="5003140"/>
              <a:ext cx="1965603" cy="276999"/>
            </a:xfrm>
            <a:prstGeom prst="rect">
              <a:avLst/>
            </a:prstGeom>
            <a:noFill/>
          </p:spPr>
          <p:txBody>
            <a:bodyPr wrap="none" rtlCol="0" anchor="ctr" anchorCtr="0">
              <a:spAutoFit/>
            </a:bodyPr>
            <a:lstStyle/>
            <a:p>
              <a:pPr algn="r"/>
              <a:r>
                <a:rPr lang="el-GR" sz="1200" b="1" dirty="0">
                  <a:solidFill>
                    <a:schemeClr val="tx2"/>
                  </a:solidFill>
                  <a:latin typeface="Poppins" pitchFamily="2" charset="77"/>
                  <a:ea typeface="League Spartan" charset="0"/>
                  <a:cs typeface="Poppins" pitchFamily="2" charset="77"/>
                </a:rPr>
                <a:t>Επιτόκιο Χωρίς Κίνδυνο (</a:t>
              </a:r>
              <a:r>
                <a:rPr lang="en-US" sz="1200" b="1" dirty="0">
                  <a:solidFill>
                    <a:schemeClr val="tx2"/>
                  </a:solidFill>
                  <a:latin typeface="Poppins" pitchFamily="2" charset="77"/>
                  <a:ea typeface="League Spartan" charset="0"/>
                  <a:cs typeface="Poppins" pitchFamily="2" charset="77"/>
                </a:rPr>
                <a:t>r)</a:t>
              </a:r>
            </a:p>
          </p:txBody>
        </p:sp>
        <p:sp>
          <p:nvSpPr>
            <p:cNvPr id="40" name="Subtitle 2">
              <a:extLst>
                <a:ext uri="{FF2B5EF4-FFF2-40B4-BE49-F238E27FC236}">
                  <a16:creationId xmlns:a16="http://schemas.microsoft.com/office/drawing/2014/main" id="{083391E1-552F-4CE6-92F5-A42862F5E02C}"/>
                </a:ext>
              </a:extLst>
            </p:cNvPr>
            <p:cNvSpPr txBox="1">
              <a:spLocks/>
            </p:cNvSpPr>
            <p:nvPr/>
          </p:nvSpPr>
          <p:spPr>
            <a:xfrm>
              <a:off x="-342771" y="5306022"/>
              <a:ext cx="2403047" cy="185828"/>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1313"/>
                </a:lnSpc>
              </a:pPr>
              <a:r>
                <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5</a:t>
              </a:r>
              <a:r>
                <a:rPr lang="el-GR" sz="900" dirty="0" err="1">
                  <a:solidFill>
                    <a:schemeClr val="tx1"/>
                  </a:solidFill>
                  <a:latin typeface="Lato Light" panose="020F0502020204030203" pitchFamily="34" charset="0"/>
                  <a:ea typeface="Lato Light" panose="020F0502020204030203" pitchFamily="34" charset="0"/>
                  <a:cs typeface="Mukta ExtraLight" panose="020B0000000000000000" pitchFamily="34" charset="77"/>
                </a:rPr>
                <a:t>ετές</a:t>
              </a:r>
              <a:r>
                <a:rPr lang="el-GR"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 ομόλογο ΕΔ</a:t>
              </a:r>
              <a:endParaRPr lang="en-US" sz="900" dirty="0">
                <a:solidFill>
                  <a:schemeClr val="tx1"/>
                </a:solidFill>
                <a:latin typeface="Lato Light" panose="020F0502020204030203" pitchFamily="34" charset="0"/>
                <a:ea typeface="Lato Light" panose="020F0502020204030203" pitchFamily="34" charset="0"/>
                <a:cs typeface="Mukta ExtraLight" panose="020B0000000000000000" pitchFamily="34" charset="77"/>
              </a:endParaRPr>
            </a:p>
          </p:txBody>
        </p:sp>
      </p:grpSp>
      <p:sp>
        <p:nvSpPr>
          <p:cNvPr id="41" name="Shape 24480">
            <a:extLst>
              <a:ext uri="{FF2B5EF4-FFF2-40B4-BE49-F238E27FC236}">
                <a16:creationId xmlns:a16="http://schemas.microsoft.com/office/drawing/2014/main" id="{2E9F4B46-556B-4D2C-AB76-08C750114966}"/>
              </a:ext>
            </a:extLst>
          </p:cNvPr>
          <p:cNvSpPr/>
          <p:nvPr/>
        </p:nvSpPr>
        <p:spPr>
          <a:xfrm flipH="1" flipV="1">
            <a:off x="2280444" y="5312655"/>
            <a:ext cx="749856" cy="0"/>
          </a:xfrm>
          <a:prstGeom prst="line">
            <a:avLst/>
          </a:prstGeom>
          <a:noFill/>
          <a:ln w="63500" cap="flat">
            <a:solidFill>
              <a:srgbClr val="E5E5E5"/>
            </a:solidFill>
            <a:prstDash val="solid"/>
            <a:miter lim="400000"/>
          </a:ln>
          <a:effectLst/>
        </p:spPr>
        <p:txBody>
          <a:bodyPr wrap="square" lIns="26796" tIns="26796" rIns="26796" bIns="26796" numCol="1" anchor="ctr">
            <a:noAutofit/>
          </a:bodyPr>
          <a:lstStyle/>
          <a:p>
            <a:endParaRPr sz="1899" dirty="0">
              <a:latin typeface="Lato Light" panose="020F0502020204030203" pitchFamily="34" charset="0"/>
            </a:endParaRPr>
          </a:p>
        </p:txBody>
      </p:sp>
      <p:sp>
        <p:nvSpPr>
          <p:cNvPr id="42" name="Freeform 1010">
            <a:extLst>
              <a:ext uri="{FF2B5EF4-FFF2-40B4-BE49-F238E27FC236}">
                <a16:creationId xmlns:a16="http://schemas.microsoft.com/office/drawing/2014/main" id="{FE822A31-3DA0-4445-8909-C218039B88BE}"/>
              </a:ext>
            </a:extLst>
          </p:cNvPr>
          <p:cNvSpPr>
            <a:spLocks noChangeAspect="1" noChangeArrowheads="1"/>
          </p:cNvSpPr>
          <p:nvPr/>
        </p:nvSpPr>
        <p:spPr bwMode="auto">
          <a:xfrm>
            <a:off x="4388714" y="5591345"/>
            <a:ext cx="326602" cy="327604"/>
          </a:xfrm>
          <a:custGeom>
            <a:avLst/>
            <a:gdLst>
              <a:gd name="T0" fmla="*/ 28663 w 285390"/>
              <a:gd name="T1" fmla="*/ 921827 h 285402"/>
              <a:gd name="T2" fmla="*/ 932702 w 285390"/>
              <a:gd name="T3" fmla="*/ 903272 h 285402"/>
              <a:gd name="T4" fmla="*/ 932702 w 285390"/>
              <a:gd name="T5" fmla="*/ 949655 h 285402"/>
              <a:gd name="T6" fmla="*/ 0 w 285390"/>
              <a:gd name="T7" fmla="*/ 917188 h 285402"/>
              <a:gd name="T8" fmla="*/ 28663 w 285390"/>
              <a:gd name="T9" fmla="*/ 822106 h 285402"/>
              <a:gd name="T10" fmla="*/ 918369 w 285390"/>
              <a:gd name="T11" fmla="*/ 822106 h 285402"/>
              <a:gd name="T12" fmla="*/ 947028 w 285390"/>
              <a:gd name="T13" fmla="*/ 840659 h 285402"/>
              <a:gd name="T14" fmla="*/ 0 w 285390"/>
              <a:gd name="T15" fmla="*/ 840659 h 285402"/>
              <a:gd name="T16" fmla="*/ 14320 w 285390"/>
              <a:gd name="T17" fmla="*/ 713110 h 285402"/>
              <a:gd name="T18" fmla="*/ 918369 w 285390"/>
              <a:gd name="T19" fmla="*/ 731660 h 285402"/>
              <a:gd name="T20" fmla="*/ 947028 w 285390"/>
              <a:gd name="T21" fmla="*/ 727022 h 285402"/>
              <a:gd name="T22" fmla="*/ 14320 w 285390"/>
              <a:gd name="T23" fmla="*/ 759493 h 285402"/>
              <a:gd name="T24" fmla="*/ 14320 w 285390"/>
              <a:gd name="T25" fmla="*/ 713110 h 285402"/>
              <a:gd name="T26" fmla="*/ 28663 w 285390"/>
              <a:gd name="T27" fmla="*/ 631300 h 285402"/>
              <a:gd name="T28" fmla="*/ 932702 w 285390"/>
              <a:gd name="T29" fmla="*/ 612749 h 285402"/>
              <a:gd name="T30" fmla="*/ 932702 w 285390"/>
              <a:gd name="T31" fmla="*/ 659129 h 285402"/>
              <a:gd name="T32" fmla="*/ 0 w 285390"/>
              <a:gd name="T33" fmla="*/ 626662 h 285402"/>
              <a:gd name="T34" fmla="*/ 641182 w 285390"/>
              <a:gd name="T35" fmla="*/ 285248 h 285402"/>
              <a:gd name="T36" fmla="*/ 674901 w 285390"/>
              <a:gd name="T37" fmla="*/ 250560 h 285402"/>
              <a:gd name="T38" fmla="*/ 273326 w 285390"/>
              <a:gd name="T39" fmla="*/ 318732 h 285402"/>
              <a:gd name="T40" fmla="*/ 674901 w 285390"/>
              <a:gd name="T41" fmla="*/ 221857 h 285402"/>
              <a:gd name="T42" fmla="*/ 611078 w 285390"/>
              <a:gd name="T43" fmla="*/ 285248 h 285402"/>
              <a:gd name="T44" fmla="*/ 335942 w 285390"/>
              <a:gd name="T45" fmla="*/ 285248 h 285402"/>
              <a:gd name="T46" fmla="*/ 273326 w 285390"/>
              <a:gd name="T47" fmla="*/ 221857 h 285402"/>
              <a:gd name="T48" fmla="*/ 487807 w 285390"/>
              <a:gd name="T49" fmla="*/ 171333 h 285402"/>
              <a:gd name="T50" fmla="*/ 510436 w 285390"/>
              <a:gd name="T51" fmla="*/ 221582 h 285402"/>
              <a:gd name="T52" fmla="*/ 473514 w 285390"/>
              <a:gd name="T53" fmla="*/ 268245 h 285402"/>
              <a:gd name="T54" fmla="*/ 487807 w 285390"/>
              <a:gd name="T55" fmla="*/ 407033 h 285402"/>
              <a:gd name="T56" fmla="*/ 460412 w 285390"/>
              <a:gd name="T57" fmla="*/ 392673 h 285402"/>
              <a:gd name="T58" fmla="*/ 437781 w 285390"/>
              <a:gd name="T59" fmla="*/ 342423 h 285402"/>
              <a:gd name="T60" fmla="*/ 473514 w 285390"/>
              <a:gd name="T61" fmla="*/ 295765 h 285402"/>
              <a:gd name="T62" fmla="*/ 460412 w 285390"/>
              <a:gd name="T63" fmla="*/ 156984 h 285402"/>
              <a:gd name="T64" fmla="*/ 112877 w 285390"/>
              <a:gd name="T65" fmla="*/ 169751 h 285402"/>
              <a:gd name="T66" fmla="*/ 772895 w 285390"/>
              <a:gd name="T67" fmla="*/ 450674 h 285402"/>
              <a:gd name="T68" fmla="*/ 772895 w 285390"/>
              <a:gd name="T69" fmla="*/ 113336 h 285402"/>
              <a:gd name="T70" fmla="*/ 784803 w 285390"/>
              <a:gd name="T71" fmla="*/ 84516 h 285402"/>
              <a:gd name="T72" fmla="*/ 857477 w 285390"/>
              <a:gd name="T73" fmla="*/ 156548 h 285402"/>
              <a:gd name="T74" fmla="*/ 800291 w 285390"/>
              <a:gd name="T75" fmla="*/ 465079 h 285402"/>
              <a:gd name="T76" fmla="*/ 141474 w 285390"/>
              <a:gd name="T77" fmla="*/ 465079 h 285402"/>
              <a:gd name="T78" fmla="*/ 84283 w 285390"/>
              <a:gd name="T79" fmla="*/ 156548 h 285402"/>
              <a:gd name="T80" fmla="*/ 155767 w 285390"/>
              <a:gd name="T81" fmla="*/ 84516 h 285402"/>
              <a:gd name="T82" fmla="*/ 918369 w 285390"/>
              <a:gd name="T83" fmla="*/ 535392 h 285402"/>
              <a:gd name="T84" fmla="*/ 14320 w 285390"/>
              <a:gd name="T85" fmla="*/ 0 h 285402"/>
              <a:gd name="T86" fmla="*/ 947028 w 285390"/>
              <a:gd name="T87" fmla="*/ 549705 h 285402"/>
              <a:gd name="T88" fmla="*/ 0 w 285390"/>
              <a:gd name="T89" fmla="*/ 549705 h 28540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5390" h="285402">
                <a:moveTo>
                  <a:pt x="4318" y="271462"/>
                </a:moveTo>
                <a:cubicBezTo>
                  <a:pt x="6838" y="271462"/>
                  <a:pt x="8637" y="273553"/>
                  <a:pt x="8637" y="275644"/>
                </a:cubicBezTo>
                <a:lnTo>
                  <a:pt x="8637" y="277038"/>
                </a:lnTo>
                <a:lnTo>
                  <a:pt x="276753" y="277038"/>
                </a:lnTo>
                <a:lnTo>
                  <a:pt x="276753" y="275644"/>
                </a:lnTo>
                <a:cubicBezTo>
                  <a:pt x="276753" y="273553"/>
                  <a:pt x="278553" y="271462"/>
                  <a:pt x="281072" y="271462"/>
                </a:cubicBezTo>
                <a:cubicBezTo>
                  <a:pt x="283231" y="271462"/>
                  <a:pt x="285390" y="273553"/>
                  <a:pt x="285390" y="275644"/>
                </a:cubicBezTo>
                <a:lnTo>
                  <a:pt x="285390" y="281220"/>
                </a:lnTo>
                <a:cubicBezTo>
                  <a:pt x="285390" y="283659"/>
                  <a:pt x="283231" y="285402"/>
                  <a:pt x="281072" y="285402"/>
                </a:cubicBezTo>
                <a:lnTo>
                  <a:pt x="4318" y="285402"/>
                </a:lnTo>
                <a:cubicBezTo>
                  <a:pt x="1799" y="285402"/>
                  <a:pt x="0" y="283659"/>
                  <a:pt x="0" y="281220"/>
                </a:cubicBezTo>
                <a:lnTo>
                  <a:pt x="0" y="275644"/>
                </a:lnTo>
                <a:cubicBezTo>
                  <a:pt x="0" y="273553"/>
                  <a:pt x="1799" y="271462"/>
                  <a:pt x="4318" y="271462"/>
                </a:cubicBezTo>
                <a:close/>
                <a:moveTo>
                  <a:pt x="4318" y="242887"/>
                </a:moveTo>
                <a:cubicBezTo>
                  <a:pt x="6838" y="242887"/>
                  <a:pt x="8637" y="244978"/>
                  <a:pt x="8637" y="247069"/>
                </a:cubicBezTo>
                <a:lnTo>
                  <a:pt x="8637" y="248463"/>
                </a:lnTo>
                <a:lnTo>
                  <a:pt x="276753" y="248463"/>
                </a:lnTo>
                <a:lnTo>
                  <a:pt x="276753" y="247069"/>
                </a:lnTo>
                <a:cubicBezTo>
                  <a:pt x="276753" y="244978"/>
                  <a:pt x="278553" y="242887"/>
                  <a:pt x="281072" y="242887"/>
                </a:cubicBezTo>
                <a:cubicBezTo>
                  <a:pt x="283231" y="242887"/>
                  <a:pt x="285390" y="244978"/>
                  <a:pt x="285390" y="247069"/>
                </a:cubicBezTo>
                <a:lnTo>
                  <a:pt x="285390" y="252645"/>
                </a:lnTo>
                <a:cubicBezTo>
                  <a:pt x="285390" y="255084"/>
                  <a:pt x="283231" y="256827"/>
                  <a:pt x="281072" y="256827"/>
                </a:cubicBezTo>
                <a:lnTo>
                  <a:pt x="4318" y="256827"/>
                </a:lnTo>
                <a:cubicBezTo>
                  <a:pt x="1799" y="256827"/>
                  <a:pt x="0" y="255084"/>
                  <a:pt x="0" y="252645"/>
                </a:cubicBezTo>
                <a:lnTo>
                  <a:pt x="0" y="247069"/>
                </a:lnTo>
                <a:cubicBezTo>
                  <a:pt x="0" y="244978"/>
                  <a:pt x="1799" y="242887"/>
                  <a:pt x="4318" y="242887"/>
                </a:cubicBezTo>
                <a:close/>
                <a:moveTo>
                  <a:pt x="4318" y="214312"/>
                </a:moveTo>
                <a:cubicBezTo>
                  <a:pt x="6838" y="214312"/>
                  <a:pt x="8637" y="216055"/>
                  <a:pt x="8637" y="218494"/>
                </a:cubicBezTo>
                <a:lnTo>
                  <a:pt x="8637" y="219888"/>
                </a:lnTo>
                <a:lnTo>
                  <a:pt x="276753" y="219888"/>
                </a:lnTo>
                <a:lnTo>
                  <a:pt x="276753" y="218494"/>
                </a:lnTo>
                <a:cubicBezTo>
                  <a:pt x="276753" y="216055"/>
                  <a:pt x="278553" y="214312"/>
                  <a:pt x="281072" y="214312"/>
                </a:cubicBezTo>
                <a:cubicBezTo>
                  <a:pt x="283231" y="214312"/>
                  <a:pt x="285390" y="216055"/>
                  <a:pt x="285390" y="218494"/>
                </a:cubicBezTo>
                <a:lnTo>
                  <a:pt x="285390" y="224070"/>
                </a:lnTo>
                <a:cubicBezTo>
                  <a:pt x="285390" y="226509"/>
                  <a:pt x="283231" y="228252"/>
                  <a:pt x="281072" y="228252"/>
                </a:cubicBezTo>
                <a:lnTo>
                  <a:pt x="4318" y="228252"/>
                </a:lnTo>
                <a:cubicBezTo>
                  <a:pt x="1799" y="228252"/>
                  <a:pt x="0" y="226509"/>
                  <a:pt x="0" y="224070"/>
                </a:cubicBezTo>
                <a:lnTo>
                  <a:pt x="0" y="218494"/>
                </a:lnTo>
                <a:cubicBezTo>
                  <a:pt x="0" y="216055"/>
                  <a:pt x="1799" y="214312"/>
                  <a:pt x="4318" y="214312"/>
                </a:cubicBezTo>
                <a:close/>
                <a:moveTo>
                  <a:pt x="4318" y="184150"/>
                </a:moveTo>
                <a:cubicBezTo>
                  <a:pt x="6838" y="184150"/>
                  <a:pt x="8637" y="185893"/>
                  <a:pt x="8637" y="188332"/>
                </a:cubicBezTo>
                <a:lnTo>
                  <a:pt x="8637" y="189726"/>
                </a:lnTo>
                <a:lnTo>
                  <a:pt x="276753" y="189726"/>
                </a:lnTo>
                <a:lnTo>
                  <a:pt x="276753" y="188332"/>
                </a:lnTo>
                <a:cubicBezTo>
                  <a:pt x="276753" y="185893"/>
                  <a:pt x="278553" y="184150"/>
                  <a:pt x="281072" y="184150"/>
                </a:cubicBezTo>
                <a:cubicBezTo>
                  <a:pt x="283231" y="184150"/>
                  <a:pt x="285390" y="185893"/>
                  <a:pt x="285390" y="188332"/>
                </a:cubicBezTo>
                <a:lnTo>
                  <a:pt x="285390" y="193907"/>
                </a:lnTo>
                <a:cubicBezTo>
                  <a:pt x="285390" y="196346"/>
                  <a:pt x="283231" y="198089"/>
                  <a:pt x="281072" y="198089"/>
                </a:cubicBezTo>
                <a:lnTo>
                  <a:pt x="4318" y="198089"/>
                </a:lnTo>
                <a:cubicBezTo>
                  <a:pt x="1799" y="198089"/>
                  <a:pt x="0" y="196346"/>
                  <a:pt x="0" y="193907"/>
                </a:cubicBezTo>
                <a:lnTo>
                  <a:pt x="0" y="188332"/>
                </a:lnTo>
                <a:cubicBezTo>
                  <a:pt x="0" y="185893"/>
                  <a:pt x="1799" y="184150"/>
                  <a:pt x="4318" y="184150"/>
                </a:cubicBezTo>
                <a:close/>
                <a:moveTo>
                  <a:pt x="203382" y="75302"/>
                </a:moveTo>
                <a:cubicBezTo>
                  <a:pt x="197576" y="75302"/>
                  <a:pt x="193222" y="79974"/>
                  <a:pt x="193222" y="85725"/>
                </a:cubicBezTo>
                <a:cubicBezTo>
                  <a:pt x="193222" y="91117"/>
                  <a:pt x="197576" y="95789"/>
                  <a:pt x="203382" y="95789"/>
                </a:cubicBezTo>
                <a:cubicBezTo>
                  <a:pt x="208825" y="95789"/>
                  <a:pt x="213179" y="91117"/>
                  <a:pt x="213179" y="85725"/>
                </a:cubicBezTo>
                <a:cubicBezTo>
                  <a:pt x="213179" y="79974"/>
                  <a:pt x="208825" y="75302"/>
                  <a:pt x="203382" y="75302"/>
                </a:cubicBezTo>
                <a:close/>
                <a:moveTo>
                  <a:pt x="82368" y="75302"/>
                </a:moveTo>
                <a:cubicBezTo>
                  <a:pt x="76563" y="75302"/>
                  <a:pt x="72208" y="79974"/>
                  <a:pt x="72208" y="85725"/>
                </a:cubicBezTo>
                <a:cubicBezTo>
                  <a:pt x="72208" y="91117"/>
                  <a:pt x="76563" y="95789"/>
                  <a:pt x="82368" y="95789"/>
                </a:cubicBezTo>
                <a:cubicBezTo>
                  <a:pt x="88174" y="95789"/>
                  <a:pt x="92528" y="91117"/>
                  <a:pt x="92528" y="85725"/>
                </a:cubicBezTo>
                <a:cubicBezTo>
                  <a:pt x="92528" y="79974"/>
                  <a:pt x="88174" y="75302"/>
                  <a:pt x="82368" y="75302"/>
                </a:cubicBezTo>
                <a:close/>
                <a:moveTo>
                  <a:pt x="203382" y="66675"/>
                </a:moveTo>
                <a:cubicBezTo>
                  <a:pt x="213542" y="66675"/>
                  <a:pt x="221887" y="75302"/>
                  <a:pt x="221887" y="85725"/>
                </a:cubicBezTo>
                <a:cubicBezTo>
                  <a:pt x="221887" y="95789"/>
                  <a:pt x="213542" y="104416"/>
                  <a:pt x="203382" y="104416"/>
                </a:cubicBezTo>
                <a:cubicBezTo>
                  <a:pt x="192859" y="104416"/>
                  <a:pt x="184150" y="95789"/>
                  <a:pt x="184150" y="85725"/>
                </a:cubicBezTo>
                <a:cubicBezTo>
                  <a:pt x="184150" y="75302"/>
                  <a:pt x="192859" y="66675"/>
                  <a:pt x="203382" y="66675"/>
                </a:cubicBezTo>
                <a:close/>
                <a:moveTo>
                  <a:pt x="82368" y="66675"/>
                </a:moveTo>
                <a:cubicBezTo>
                  <a:pt x="92891" y="66675"/>
                  <a:pt x="101237" y="75302"/>
                  <a:pt x="101237" y="85725"/>
                </a:cubicBezTo>
                <a:cubicBezTo>
                  <a:pt x="101237" y="95789"/>
                  <a:pt x="92891" y="104416"/>
                  <a:pt x="82368" y="104416"/>
                </a:cubicBezTo>
                <a:cubicBezTo>
                  <a:pt x="71845" y="104416"/>
                  <a:pt x="63500" y="95789"/>
                  <a:pt x="63500" y="85725"/>
                </a:cubicBezTo>
                <a:cubicBezTo>
                  <a:pt x="63500" y="75302"/>
                  <a:pt x="71845" y="66675"/>
                  <a:pt x="82368" y="66675"/>
                </a:cubicBezTo>
                <a:close/>
                <a:moveTo>
                  <a:pt x="142695" y="42862"/>
                </a:moveTo>
                <a:cubicBezTo>
                  <a:pt x="145207" y="42862"/>
                  <a:pt x="147002" y="45019"/>
                  <a:pt x="147002" y="47177"/>
                </a:cubicBezTo>
                <a:lnTo>
                  <a:pt x="147002" y="51491"/>
                </a:lnTo>
                <a:cubicBezTo>
                  <a:pt x="153821" y="52930"/>
                  <a:pt x="159205" y="57244"/>
                  <a:pt x="162076" y="63357"/>
                </a:cubicBezTo>
                <a:cubicBezTo>
                  <a:pt x="162794" y="65155"/>
                  <a:pt x="161717" y="68032"/>
                  <a:pt x="159564" y="68751"/>
                </a:cubicBezTo>
                <a:cubicBezTo>
                  <a:pt x="157410" y="69830"/>
                  <a:pt x="154898" y="68751"/>
                  <a:pt x="153821" y="66593"/>
                </a:cubicBezTo>
                <a:cubicBezTo>
                  <a:pt x="152385" y="62278"/>
                  <a:pt x="147720" y="59761"/>
                  <a:pt x="142695" y="59761"/>
                </a:cubicBezTo>
                <a:cubicBezTo>
                  <a:pt x="136234" y="59761"/>
                  <a:pt x="130851" y="64436"/>
                  <a:pt x="130851" y="69830"/>
                </a:cubicBezTo>
                <a:cubicBezTo>
                  <a:pt x="130851" y="77021"/>
                  <a:pt x="135158" y="80616"/>
                  <a:pt x="142695" y="80616"/>
                </a:cubicBezTo>
                <a:cubicBezTo>
                  <a:pt x="157769" y="80616"/>
                  <a:pt x="163153" y="90325"/>
                  <a:pt x="163153" y="99673"/>
                </a:cubicBezTo>
                <a:cubicBezTo>
                  <a:pt x="163153" y="108662"/>
                  <a:pt x="156333" y="116213"/>
                  <a:pt x="147002" y="118011"/>
                </a:cubicBezTo>
                <a:lnTo>
                  <a:pt x="147002" y="122326"/>
                </a:lnTo>
                <a:cubicBezTo>
                  <a:pt x="147002" y="124843"/>
                  <a:pt x="145207" y="126641"/>
                  <a:pt x="142695" y="126641"/>
                </a:cubicBezTo>
                <a:cubicBezTo>
                  <a:pt x="140541" y="126641"/>
                  <a:pt x="138747" y="124843"/>
                  <a:pt x="138747" y="122326"/>
                </a:cubicBezTo>
                <a:lnTo>
                  <a:pt x="138747" y="118011"/>
                </a:lnTo>
                <a:cubicBezTo>
                  <a:pt x="131927" y="116573"/>
                  <a:pt x="126185" y="112258"/>
                  <a:pt x="123672" y="106146"/>
                </a:cubicBezTo>
                <a:cubicBezTo>
                  <a:pt x="122955" y="104348"/>
                  <a:pt x="124031" y="101471"/>
                  <a:pt x="126185" y="100752"/>
                </a:cubicBezTo>
                <a:cubicBezTo>
                  <a:pt x="128338" y="99673"/>
                  <a:pt x="130851" y="100752"/>
                  <a:pt x="131927" y="102909"/>
                </a:cubicBezTo>
                <a:cubicBezTo>
                  <a:pt x="133363" y="107224"/>
                  <a:pt x="138029" y="109741"/>
                  <a:pt x="142695" y="109741"/>
                </a:cubicBezTo>
                <a:cubicBezTo>
                  <a:pt x="149155" y="109741"/>
                  <a:pt x="154539" y="105067"/>
                  <a:pt x="154539" y="99673"/>
                </a:cubicBezTo>
                <a:cubicBezTo>
                  <a:pt x="154539" y="92482"/>
                  <a:pt x="150591" y="88886"/>
                  <a:pt x="142695" y="88886"/>
                </a:cubicBezTo>
                <a:cubicBezTo>
                  <a:pt x="127979" y="88886"/>
                  <a:pt x="122237" y="79178"/>
                  <a:pt x="122237" y="69830"/>
                </a:cubicBezTo>
                <a:cubicBezTo>
                  <a:pt x="122237" y="60840"/>
                  <a:pt x="129056" y="53289"/>
                  <a:pt x="138747" y="51491"/>
                </a:cubicBezTo>
                <a:lnTo>
                  <a:pt x="138747" y="47177"/>
                </a:lnTo>
                <a:cubicBezTo>
                  <a:pt x="138747" y="45019"/>
                  <a:pt x="140541" y="42862"/>
                  <a:pt x="142695" y="42862"/>
                </a:cubicBezTo>
                <a:close/>
                <a:moveTo>
                  <a:pt x="50890" y="34059"/>
                </a:moveTo>
                <a:cubicBezTo>
                  <a:pt x="49095" y="42718"/>
                  <a:pt x="42633" y="49573"/>
                  <a:pt x="34016" y="51016"/>
                </a:cubicBezTo>
                <a:lnTo>
                  <a:pt x="34016" y="118485"/>
                </a:lnTo>
                <a:cubicBezTo>
                  <a:pt x="42633" y="120289"/>
                  <a:pt x="49095" y="126783"/>
                  <a:pt x="50890" y="135442"/>
                </a:cubicBezTo>
                <a:lnTo>
                  <a:pt x="232913" y="135442"/>
                </a:lnTo>
                <a:cubicBezTo>
                  <a:pt x="234708" y="126783"/>
                  <a:pt x="241170" y="120289"/>
                  <a:pt x="249787" y="118485"/>
                </a:cubicBezTo>
                <a:lnTo>
                  <a:pt x="249787" y="51016"/>
                </a:lnTo>
                <a:cubicBezTo>
                  <a:pt x="241170" y="49573"/>
                  <a:pt x="234708" y="42718"/>
                  <a:pt x="232913" y="34059"/>
                </a:cubicBezTo>
                <a:lnTo>
                  <a:pt x="50890" y="34059"/>
                </a:lnTo>
                <a:close/>
                <a:moveTo>
                  <a:pt x="46941" y="25400"/>
                </a:moveTo>
                <a:lnTo>
                  <a:pt x="236503" y="25400"/>
                </a:lnTo>
                <a:cubicBezTo>
                  <a:pt x="239375" y="25400"/>
                  <a:pt x="241170" y="27565"/>
                  <a:pt x="241170" y="29729"/>
                </a:cubicBezTo>
                <a:cubicBezTo>
                  <a:pt x="241170" y="36945"/>
                  <a:pt x="246915" y="42718"/>
                  <a:pt x="254095" y="42718"/>
                </a:cubicBezTo>
                <a:cubicBezTo>
                  <a:pt x="256608" y="42718"/>
                  <a:pt x="258403" y="44883"/>
                  <a:pt x="258403" y="47047"/>
                </a:cubicBezTo>
                <a:lnTo>
                  <a:pt x="258403" y="122454"/>
                </a:lnTo>
                <a:cubicBezTo>
                  <a:pt x="258403" y="124979"/>
                  <a:pt x="256608" y="126783"/>
                  <a:pt x="254095" y="126783"/>
                </a:cubicBezTo>
                <a:cubicBezTo>
                  <a:pt x="246915" y="126783"/>
                  <a:pt x="241170" y="132556"/>
                  <a:pt x="241170" y="139772"/>
                </a:cubicBezTo>
                <a:cubicBezTo>
                  <a:pt x="241170" y="141937"/>
                  <a:pt x="239375" y="144101"/>
                  <a:pt x="236503" y="144101"/>
                </a:cubicBezTo>
                <a:lnTo>
                  <a:pt x="46941" y="144101"/>
                </a:lnTo>
                <a:cubicBezTo>
                  <a:pt x="44428" y="144101"/>
                  <a:pt x="42633" y="141937"/>
                  <a:pt x="42633" y="139772"/>
                </a:cubicBezTo>
                <a:cubicBezTo>
                  <a:pt x="42633" y="132556"/>
                  <a:pt x="36888" y="126783"/>
                  <a:pt x="29708" y="126783"/>
                </a:cubicBezTo>
                <a:cubicBezTo>
                  <a:pt x="27195" y="126783"/>
                  <a:pt x="25400" y="124979"/>
                  <a:pt x="25400" y="122454"/>
                </a:cubicBezTo>
                <a:lnTo>
                  <a:pt x="25400" y="47047"/>
                </a:lnTo>
                <a:cubicBezTo>
                  <a:pt x="25400" y="44883"/>
                  <a:pt x="27195" y="42718"/>
                  <a:pt x="29708" y="42718"/>
                </a:cubicBezTo>
                <a:cubicBezTo>
                  <a:pt x="36888" y="42718"/>
                  <a:pt x="42633" y="36945"/>
                  <a:pt x="42633" y="29729"/>
                </a:cubicBezTo>
                <a:cubicBezTo>
                  <a:pt x="42633" y="27565"/>
                  <a:pt x="44428" y="25400"/>
                  <a:pt x="46941" y="25400"/>
                </a:cubicBezTo>
                <a:close/>
                <a:moveTo>
                  <a:pt x="8637" y="8959"/>
                </a:moveTo>
                <a:lnTo>
                  <a:pt x="8637" y="160903"/>
                </a:lnTo>
                <a:lnTo>
                  <a:pt x="276753" y="160903"/>
                </a:lnTo>
                <a:lnTo>
                  <a:pt x="276753" y="8959"/>
                </a:lnTo>
                <a:lnTo>
                  <a:pt x="8637" y="8959"/>
                </a:lnTo>
                <a:close/>
                <a:moveTo>
                  <a:pt x="4318" y="0"/>
                </a:moveTo>
                <a:lnTo>
                  <a:pt x="281072" y="0"/>
                </a:lnTo>
                <a:cubicBezTo>
                  <a:pt x="283231" y="0"/>
                  <a:pt x="285390" y="2150"/>
                  <a:pt x="285390" y="4300"/>
                </a:cubicBezTo>
                <a:lnTo>
                  <a:pt x="285390" y="165204"/>
                </a:lnTo>
                <a:cubicBezTo>
                  <a:pt x="285390" y="167354"/>
                  <a:pt x="283231" y="169504"/>
                  <a:pt x="281072" y="169504"/>
                </a:cubicBezTo>
                <a:lnTo>
                  <a:pt x="4318" y="169504"/>
                </a:lnTo>
                <a:cubicBezTo>
                  <a:pt x="1799" y="169504"/>
                  <a:pt x="0" y="167354"/>
                  <a:pt x="0" y="165204"/>
                </a:cubicBezTo>
                <a:lnTo>
                  <a:pt x="0" y="4300"/>
                </a:lnTo>
                <a:cubicBezTo>
                  <a:pt x="0" y="2150"/>
                  <a:pt x="1799" y="0"/>
                  <a:pt x="4318" y="0"/>
                </a:cubicBezTo>
                <a:close/>
              </a:path>
            </a:pathLst>
          </a:custGeom>
          <a:solidFill>
            <a:schemeClr val="accent4"/>
          </a:solidFill>
          <a:ln>
            <a:noFill/>
          </a:ln>
          <a:effectLst/>
        </p:spPr>
        <p:txBody>
          <a:bodyPr anchor="ctr"/>
          <a:lstStyle/>
          <a:p>
            <a:endParaRPr lang="en-US" sz="675" dirty="0">
              <a:latin typeface="Lato Light" panose="020F0502020204030203" pitchFamily="34" charset="0"/>
            </a:endParaRPr>
          </a:p>
        </p:txBody>
      </p:sp>
      <p:sp>
        <p:nvSpPr>
          <p:cNvPr id="43" name="Freeform 23">
            <a:extLst>
              <a:ext uri="{FF2B5EF4-FFF2-40B4-BE49-F238E27FC236}">
                <a16:creationId xmlns:a16="http://schemas.microsoft.com/office/drawing/2014/main" id="{FE8A32AD-62D5-41F6-BC4A-D7405F8720E4}"/>
              </a:ext>
            </a:extLst>
          </p:cNvPr>
          <p:cNvSpPr>
            <a:spLocks noEditPoints="1"/>
          </p:cNvSpPr>
          <p:nvPr/>
        </p:nvSpPr>
        <p:spPr bwMode="auto">
          <a:xfrm>
            <a:off x="4407448" y="3678273"/>
            <a:ext cx="302913" cy="276999"/>
          </a:xfrm>
          <a:custGeom>
            <a:avLst/>
            <a:gdLst>
              <a:gd name="T0" fmla="*/ 68 w 68"/>
              <a:gd name="T1" fmla="*/ 14 h 64"/>
              <a:gd name="T2" fmla="*/ 68 w 68"/>
              <a:gd name="T3" fmla="*/ 18 h 64"/>
              <a:gd name="T4" fmla="*/ 64 w 68"/>
              <a:gd name="T5" fmla="*/ 18 h 64"/>
              <a:gd name="T6" fmla="*/ 61 w 68"/>
              <a:gd name="T7" fmla="*/ 21 h 64"/>
              <a:gd name="T8" fmla="*/ 7 w 68"/>
              <a:gd name="T9" fmla="*/ 21 h 64"/>
              <a:gd name="T10" fmla="*/ 4 w 68"/>
              <a:gd name="T11" fmla="*/ 18 h 64"/>
              <a:gd name="T12" fmla="*/ 0 w 68"/>
              <a:gd name="T13" fmla="*/ 18 h 64"/>
              <a:gd name="T14" fmla="*/ 0 w 68"/>
              <a:gd name="T15" fmla="*/ 14 h 64"/>
              <a:gd name="T16" fmla="*/ 34 w 68"/>
              <a:gd name="T17" fmla="*/ 0 h 64"/>
              <a:gd name="T18" fmla="*/ 68 w 68"/>
              <a:gd name="T19" fmla="*/ 14 h 64"/>
              <a:gd name="T20" fmla="*/ 68 w 68"/>
              <a:gd name="T21" fmla="*/ 60 h 64"/>
              <a:gd name="T22" fmla="*/ 68 w 68"/>
              <a:gd name="T23" fmla="*/ 64 h 64"/>
              <a:gd name="T24" fmla="*/ 0 w 68"/>
              <a:gd name="T25" fmla="*/ 64 h 64"/>
              <a:gd name="T26" fmla="*/ 0 w 68"/>
              <a:gd name="T27" fmla="*/ 60 h 64"/>
              <a:gd name="T28" fmla="*/ 2 w 68"/>
              <a:gd name="T29" fmla="*/ 57 h 64"/>
              <a:gd name="T30" fmla="*/ 66 w 68"/>
              <a:gd name="T31" fmla="*/ 57 h 64"/>
              <a:gd name="T32" fmla="*/ 68 w 68"/>
              <a:gd name="T33" fmla="*/ 60 h 64"/>
              <a:gd name="T34" fmla="*/ 18 w 68"/>
              <a:gd name="T35" fmla="*/ 23 h 64"/>
              <a:gd name="T36" fmla="*/ 18 w 68"/>
              <a:gd name="T37" fmla="*/ 50 h 64"/>
              <a:gd name="T38" fmla="*/ 23 w 68"/>
              <a:gd name="T39" fmla="*/ 50 h 64"/>
              <a:gd name="T40" fmla="*/ 23 w 68"/>
              <a:gd name="T41" fmla="*/ 23 h 64"/>
              <a:gd name="T42" fmla="*/ 32 w 68"/>
              <a:gd name="T43" fmla="*/ 23 h 64"/>
              <a:gd name="T44" fmla="*/ 32 w 68"/>
              <a:gd name="T45" fmla="*/ 50 h 64"/>
              <a:gd name="T46" fmla="*/ 36 w 68"/>
              <a:gd name="T47" fmla="*/ 50 h 64"/>
              <a:gd name="T48" fmla="*/ 36 w 68"/>
              <a:gd name="T49" fmla="*/ 23 h 64"/>
              <a:gd name="T50" fmla="*/ 45 w 68"/>
              <a:gd name="T51" fmla="*/ 23 h 64"/>
              <a:gd name="T52" fmla="*/ 45 w 68"/>
              <a:gd name="T53" fmla="*/ 50 h 64"/>
              <a:gd name="T54" fmla="*/ 50 w 68"/>
              <a:gd name="T55" fmla="*/ 50 h 64"/>
              <a:gd name="T56" fmla="*/ 50 w 68"/>
              <a:gd name="T57" fmla="*/ 23 h 64"/>
              <a:gd name="T58" fmla="*/ 59 w 68"/>
              <a:gd name="T59" fmla="*/ 23 h 64"/>
              <a:gd name="T60" fmla="*/ 59 w 68"/>
              <a:gd name="T61" fmla="*/ 50 h 64"/>
              <a:gd name="T62" fmla="*/ 61 w 68"/>
              <a:gd name="T63" fmla="*/ 50 h 64"/>
              <a:gd name="T64" fmla="*/ 64 w 68"/>
              <a:gd name="T65" fmla="*/ 53 h 64"/>
              <a:gd name="T66" fmla="*/ 64 w 68"/>
              <a:gd name="T67" fmla="*/ 55 h 64"/>
              <a:gd name="T68" fmla="*/ 4 w 68"/>
              <a:gd name="T69" fmla="*/ 55 h 64"/>
              <a:gd name="T70" fmla="*/ 4 w 68"/>
              <a:gd name="T71" fmla="*/ 53 h 64"/>
              <a:gd name="T72" fmla="*/ 7 w 68"/>
              <a:gd name="T73" fmla="*/ 50 h 64"/>
              <a:gd name="T74" fmla="*/ 9 w 68"/>
              <a:gd name="T75" fmla="*/ 50 h 64"/>
              <a:gd name="T76" fmla="*/ 9 w 68"/>
              <a:gd name="T77" fmla="*/ 23 h 64"/>
              <a:gd name="T78" fmla="*/ 18 w 68"/>
              <a:gd name="T79" fmla="*/ 23 h 64"/>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8" h="64">
                <a:moveTo>
                  <a:pt x="68" y="14"/>
                </a:moveTo>
                <a:cubicBezTo>
                  <a:pt x="68" y="18"/>
                  <a:pt x="68" y="18"/>
                  <a:pt x="68" y="18"/>
                </a:cubicBezTo>
                <a:cubicBezTo>
                  <a:pt x="64" y="18"/>
                  <a:pt x="64" y="18"/>
                  <a:pt x="64" y="18"/>
                </a:cubicBezTo>
                <a:cubicBezTo>
                  <a:pt x="64" y="20"/>
                  <a:pt x="63" y="21"/>
                  <a:pt x="61" y="21"/>
                </a:cubicBezTo>
                <a:cubicBezTo>
                  <a:pt x="7" y="21"/>
                  <a:pt x="7" y="21"/>
                  <a:pt x="7" y="21"/>
                </a:cubicBezTo>
                <a:cubicBezTo>
                  <a:pt x="5" y="21"/>
                  <a:pt x="4" y="20"/>
                  <a:pt x="4" y="18"/>
                </a:cubicBezTo>
                <a:cubicBezTo>
                  <a:pt x="0" y="18"/>
                  <a:pt x="0" y="18"/>
                  <a:pt x="0" y="18"/>
                </a:cubicBezTo>
                <a:cubicBezTo>
                  <a:pt x="0" y="14"/>
                  <a:pt x="0" y="14"/>
                  <a:pt x="0" y="14"/>
                </a:cubicBezTo>
                <a:cubicBezTo>
                  <a:pt x="34" y="0"/>
                  <a:pt x="34" y="0"/>
                  <a:pt x="34" y="0"/>
                </a:cubicBezTo>
                <a:lnTo>
                  <a:pt x="68" y="14"/>
                </a:lnTo>
                <a:close/>
                <a:moveTo>
                  <a:pt x="68" y="60"/>
                </a:moveTo>
                <a:cubicBezTo>
                  <a:pt x="68" y="64"/>
                  <a:pt x="68" y="64"/>
                  <a:pt x="68" y="64"/>
                </a:cubicBezTo>
                <a:cubicBezTo>
                  <a:pt x="0" y="64"/>
                  <a:pt x="0" y="64"/>
                  <a:pt x="0" y="64"/>
                </a:cubicBezTo>
                <a:cubicBezTo>
                  <a:pt x="0" y="60"/>
                  <a:pt x="0" y="60"/>
                  <a:pt x="0" y="60"/>
                </a:cubicBezTo>
                <a:cubicBezTo>
                  <a:pt x="0" y="58"/>
                  <a:pt x="1" y="57"/>
                  <a:pt x="2" y="57"/>
                </a:cubicBezTo>
                <a:cubicBezTo>
                  <a:pt x="66" y="57"/>
                  <a:pt x="66" y="57"/>
                  <a:pt x="66" y="57"/>
                </a:cubicBezTo>
                <a:cubicBezTo>
                  <a:pt x="67" y="57"/>
                  <a:pt x="68" y="58"/>
                  <a:pt x="68" y="60"/>
                </a:cubicBezTo>
                <a:close/>
                <a:moveTo>
                  <a:pt x="18" y="23"/>
                </a:moveTo>
                <a:cubicBezTo>
                  <a:pt x="18" y="50"/>
                  <a:pt x="18" y="50"/>
                  <a:pt x="18" y="50"/>
                </a:cubicBezTo>
                <a:cubicBezTo>
                  <a:pt x="23" y="50"/>
                  <a:pt x="23" y="50"/>
                  <a:pt x="23" y="50"/>
                </a:cubicBezTo>
                <a:cubicBezTo>
                  <a:pt x="23" y="23"/>
                  <a:pt x="23" y="23"/>
                  <a:pt x="23" y="23"/>
                </a:cubicBezTo>
                <a:cubicBezTo>
                  <a:pt x="32" y="23"/>
                  <a:pt x="32" y="23"/>
                  <a:pt x="32" y="23"/>
                </a:cubicBezTo>
                <a:cubicBezTo>
                  <a:pt x="32" y="50"/>
                  <a:pt x="32" y="50"/>
                  <a:pt x="32" y="50"/>
                </a:cubicBezTo>
                <a:cubicBezTo>
                  <a:pt x="36" y="50"/>
                  <a:pt x="36" y="50"/>
                  <a:pt x="36" y="50"/>
                </a:cubicBezTo>
                <a:cubicBezTo>
                  <a:pt x="36" y="23"/>
                  <a:pt x="36" y="23"/>
                  <a:pt x="36" y="23"/>
                </a:cubicBezTo>
                <a:cubicBezTo>
                  <a:pt x="45" y="23"/>
                  <a:pt x="45" y="23"/>
                  <a:pt x="45" y="23"/>
                </a:cubicBezTo>
                <a:cubicBezTo>
                  <a:pt x="45" y="50"/>
                  <a:pt x="45" y="50"/>
                  <a:pt x="45" y="50"/>
                </a:cubicBezTo>
                <a:cubicBezTo>
                  <a:pt x="50" y="50"/>
                  <a:pt x="50" y="50"/>
                  <a:pt x="50" y="50"/>
                </a:cubicBezTo>
                <a:cubicBezTo>
                  <a:pt x="50" y="23"/>
                  <a:pt x="50" y="23"/>
                  <a:pt x="50" y="23"/>
                </a:cubicBezTo>
                <a:cubicBezTo>
                  <a:pt x="59" y="23"/>
                  <a:pt x="59" y="23"/>
                  <a:pt x="59" y="23"/>
                </a:cubicBezTo>
                <a:cubicBezTo>
                  <a:pt x="59" y="50"/>
                  <a:pt x="59" y="50"/>
                  <a:pt x="59" y="50"/>
                </a:cubicBezTo>
                <a:cubicBezTo>
                  <a:pt x="61" y="50"/>
                  <a:pt x="61" y="50"/>
                  <a:pt x="61" y="50"/>
                </a:cubicBezTo>
                <a:cubicBezTo>
                  <a:pt x="63" y="50"/>
                  <a:pt x="64" y="51"/>
                  <a:pt x="64" y="53"/>
                </a:cubicBezTo>
                <a:cubicBezTo>
                  <a:pt x="64" y="55"/>
                  <a:pt x="64" y="55"/>
                  <a:pt x="64" y="55"/>
                </a:cubicBezTo>
                <a:cubicBezTo>
                  <a:pt x="4" y="55"/>
                  <a:pt x="4" y="55"/>
                  <a:pt x="4" y="55"/>
                </a:cubicBezTo>
                <a:cubicBezTo>
                  <a:pt x="4" y="53"/>
                  <a:pt x="4" y="53"/>
                  <a:pt x="4" y="53"/>
                </a:cubicBezTo>
                <a:cubicBezTo>
                  <a:pt x="4" y="51"/>
                  <a:pt x="5" y="50"/>
                  <a:pt x="7" y="50"/>
                </a:cubicBezTo>
                <a:cubicBezTo>
                  <a:pt x="9" y="50"/>
                  <a:pt x="9" y="50"/>
                  <a:pt x="9" y="50"/>
                </a:cubicBezTo>
                <a:cubicBezTo>
                  <a:pt x="9" y="23"/>
                  <a:pt x="9" y="23"/>
                  <a:pt x="9" y="23"/>
                </a:cubicBezTo>
                <a:lnTo>
                  <a:pt x="18" y="23"/>
                </a:lnTo>
                <a:close/>
              </a:path>
            </a:pathLst>
          </a:custGeom>
          <a:ln w="3175"/>
        </p:spPr>
        <p:style>
          <a:lnRef idx="2">
            <a:schemeClr val="accent6"/>
          </a:lnRef>
          <a:fillRef idx="1">
            <a:schemeClr val="lt1"/>
          </a:fillRef>
          <a:effectRef idx="0">
            <a:schemeClr val="accent6"/>
          </a:effectRef>
          <a:fontRef idx="minor">
            <a:schemeClr val="dk1"/>
          </a:fontRef>
        </p:style>
        <p:txBody>
          <a:bodyPr/>
          <a:lstStyle/>
          <a:p>
            <a:endParaRPr lang="el-GR"/>
          </a:p>
        </p:txBody>
      </p:sp>
      <p:sp>
        <p:nvSpPr>
          <p:cNvPr id="45" name="Freeform 44">
            <a:extLst>
              <a:ext uri="{FF2B5EF4-FFF2-40B4-BE49-F238E27FC236}">
                <a16:creationId xmlns:a16="http://schemas.microsoft.com/office/drawing/2014/main" id="{19240016-8A31-499A-A9C4-7D06C38F9016}"/>
              </a:ext>
            </a:extLst>
          </p:cNvPr>
          <p:cNvSpPr>
            <a:spLocks noEditPoints="1"/>
          </p:cNvSpPr>
          <p:nvPr/>
        </p:nvSpPr>
        <p:spPr bwMode="auto">
          <a:xfrm>
            <a:off x="4402411" y="4671998"/>
            <a:ext cx="326602" cy="327604"/>
          </a:xfrm>
          <a:custGeom>
            <a:avLst/>
            <a:gdLst>
              <a:gd name="T0" fmla="*/ 1 w 59"/>
              <a:gd name="T1" fmla="*/ 40 h 60"/>
              <a:gd name="T2" fmla="*/ 1 w 59"/>
              <a:gd name="T3" fmla="*/ 38 h 60"/>
              <a:gd name="T4" fmla="*/ 13 w 59"/>
              <a:gd name="T5" fmla="*/ 39 h 60"/>
              <a:gd name="T6" fmla="*/ 28 w 59"/>
              <a:gd name="T7" fmla="*/ 19 h 60"/>
              <a:gd name="T8" fmla="*/ 16 w 59"/>
              <a:gd name="T9" fmla="*/ 8 h 60"/>
              <a:gd name="T10" fmla="*/ 8 w 59"/>
              <a:gd name="T11" fmla="*/ 14 h 60"/>
              <a:gd name="T12" fmla="*/ 8 w 59"/>
              <a:gd name="T13" fmla="*/ 19 h 60"/>
              <a:gd name="T14" fmla="*/ 17 w 59"/>
              <a:gd name="T15" fmla="*/ 37 h 60"/>
              <a:gd name="T16" fmla="*/ 3 w 59"/>
              <a:gd name="T17" fmla="*/ 24 h 60"/>
              <a:gd name="T18" fmla="*/ 3 w 59"/>
              <a:gd name="T19" fmla="*/ 9 h 60"/>
              <a:gd name="T20" fmla="*/ 16 w 59"/>
              <a:gd name="T21" fmla="*/ 1 h 60"/>
              <a:gd name="T22" fmla="*/ 35 w 59"/>
              <a:gd name="T23" fmla="*/ 16 h 60"/>
              <a:gd name="T24" fmla="*/ 28 w 59"/>
              <a:gd name="T25" fmla="*/ 19 h 60"/>
              <a:gd name="T26" fmla="*/ 5 w 59"/>
              <a:gd name="T27" fmla="*/ 55 h 60"/>
              <a:gd name="T28" fmla="*/ 5 w 59"/>
              <a:gd name="T29" fmla="*/ 53 h 60"/>
              <a:gd name="T30" fmla="*/ 15 w 59"/>
              <a:gd name="T31" fmla="*/ 44 h 60"/>
              <a:gd name="T32" fmla="*/ 6 w 59"/>
              <a:gd name="T33" fmla="*/ 55 h 60"/>
              <a:gd name="T34" fmla="*/ 20 w 59"/>
              <a:gd name="T35" fmla="*/ 60 h 60"/>
              <a:gd name="T36" fmla="*/ 19 w 59"/>
              <a:gd name="T37" fmla="*/ 47 h 60"/>
              <a:gd name="T38" fmla="*/ 21 w 59"/>
              <a:gd name="T39" fmla="*/ 47 h 60"/>
              <a:gd name="T40" fmla="*/ 56 w 59"/>
              <a:gd name="T41" fmla="*/ 51 h 60"/>
              <a:gd name="T42" fmla="*/ 43 w 59"/>
              <a:gd name="T43" fmla="*/ 59 h 60"/>
              <a:gd name="T44" fmla="*/ 24 w 59"/>
              <a:gd name="T45" fmla="*/ 44 h 60"/>
              <a:gd name="T46" fmla="*/ 31 w 59"/>
              <a:gd name="T47" fmla="*/ 42 h 60"/>
              <a:gd name="T48" fmla="*/ 45 w 59"/>
              <a:gd name="T49" fmla="*/ 51 h 60"/>
              <a:gd name="T50" fmla="*/ 52 w 59"/>
              <a:gd name="T51" fmla="*/ 44 h 60"/>
              <a:gd name="T52" fmla="*/ 41 w 59"/>
              <a:gd name="T53" fmla="*/ 32 h 60"/>
              <a:gd name="T54" fmla="*/ 44 w 59"/>
              <a:gd name="T55" fmla="*/ 24 h 60"/>
              <a:gd name="T56" fmla="*/ 59 w 59"/>
              <a:gd name="T57" fmla="*/ 44 h 60"/>
              <a:gd name="T58" fmla="*/ 40 w 59"/>
              <a:gd name="T59" fmla="*/ 13 h 60"/>
              <a:gd name="T60" fmla="*/ 37 w 59"/>
              <a:gd name="T61" fmla="*/ 13 h 60"/>
              <a:gd name="T62" fmla="*/ 39 w 59"/>
              <a:gd name="T63" fmla="*/ 0 h 60"/>
              <a:gd name="T64" fmla="*/ 40 w 59"/>
              <a:gd name="T65" fmla="*/ 13 h 60"/>
              <a:gd name="T66" fmla="*/ 44 w 59"/>
              <a:gd name="T67" fmla="*/ 16 h 60"/>
              <a:gd name="T68" fmla="*/ 43 w 59"/>
              <a:gd name="T69" fmla="*/ 14 h 60"/>
              <a:gd name="T70" fmla="*/ 54 w 59"/>
              <a:gd name="T71" fmla="*/ 5 h 60"/>
              <a:gd name="T72" fmla="*/ 45 w 59"/>
              <a:gd name="T73" fmla="*/ 16 h 60"/>
              <a:gd name="T74" fmla="*/ 47 w 59"/>
              <a:gd name="T75" fmla="*/ 22 h 60"/>
              <a:gd name="T76" fmla="*/ 47 w 59"/>
              <a:gd name="T77" fmla="*/ 20 h 60"/>
              <a:gd name="T78" fmla="*/ 59 w 59"/>
              <a:gd name="T79" fmla="*/ 21 h 6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59" h="60">
                <a:moveTo>
                  <a:pt x="12" y="40"/>
                </a:moveTo>
                <a:cubicBezTo>
                  <a:pt x="1" y="40"/>
                  <a:pt x="1" y="40"/>
                  <a:pt x="1" y="40"/>
                </a:cubicBezTo>
                <a:cubicBezTo>
                  <a:pt x="0" y="40"/>
                  <a:pt x="0" y="40"/>
                  <a:pt x="0" y="39"/>
                </a:cubicBezTo>
                <a:cubicBezTo>
                  <a:pt x="0" y="39"/>
                  <a:pt x="0" y="38"/>
                  <a:pt x="1" y="38"/>
                </a:cubicBezTo>
                <a:cubicBezTo>
                  <a:pt x="12" y="38"/>
                  <a:pt x="12" y="38"/>
                  <a:pt x="12" y="38"/>
                </a:cubicBezTo>
                <a:cubicBezTo>
                  <a:pt x="13" y="38"/>
                  <a:pt x="13" y="39"/>
                  <a:pt x="13" y="39"/>
                </a:cubicBezTo>
                <a:cubicBezTo>
                  <a:pt x="13" y="40"/>
                  <a:pt x="13" y="40"/>
                  <a:pt x="12" y="40"/>
                </a:cubicBezTo>
                <a:close/>
                <a:moveTo>
                  <a:pt x="28" y="19"/>
                </a:moveTo>
                <a:cubicBezTo>
                  <a:pt x="18" y="9"/>
                  <a:pt x="18" y="9"/>
                  <a:pt x="18" y="9"/>
                </a:cubicBezTo>
                <a:cubicBezTo>
                  <a:pt x="18" y="8"/>
                  <a:pt x="17" y="8"/>
                  <a:pt x="16" y="8"/>
                </a:cubicBezTo>
                <a:cubicBezTo>
                  <a:pt x="15" y="8"/>
                  <a:pt x="14" y="8"/>
                  <a:pt x="13" y="9"/>
                </a:cubicBezTo>
                <a:cubicBezTo>
                  <a:pt x="8" y="14"/>
                  <a:pt x="8" y="14"/>
                  <a:pt x="8" y="14"/>
                </a:cubicBezTo>
                <a:cubicBezTo>
                  <a:pt x="8" y="15"/>
                  <a:pt x="7" y="15"/>
                  <a:pt x="7" y="16"/>
                </a:cubicBezTo>
                <a:cubicBezTo>
                  <a:pt x="7" y="17"/>
                  <a:pt x="8" y="18"/>
                  <a:pt x="8" y="19"/>
                </a:cubicBezTo>
                <a:cubicBezTo>
                  <a:pt x="18" y="29"/>
                  <a:pt x="18" y="29"/>
                  <a:pt x="18" y="29"/>
                </a:cubicBezTo>
                <a:cubicBezTo>
                  <a:pt x="17" y="37"/>
                  <a:pt x="17" y="37"/>
                  <a:pt x="17" y="37"/>
                </a:cubicBezTo>
                <a:cubicBezTo>
                  <a:pt x="17" y="37"/>
                  <a:pt x="16" y="36"/>
                  <a:pt x="15" y="36"/>
                </a:cubicBezTo>
                <a:cubicBezTo>
                  <a:pt x="3" y="24"/>
                  <a:pt x="3" y="24"/>
                  <a:pt x="3" y="24"/>
                </a:cubicBezTo>
                <a:cubicBezTo>
                  <a:pt x="1" y="22"/>
                  <a:pt x="0" y="19"/>
                  <a:pt x="0" y="16"/>
                </a:cubicBezTo>
                <a:cubicBezTo>
                  <a:pt x="0" y="14"/>
                  <a:pt x="1" y="11"/>
                  <a:pt x="3" y="9"/>
                </a:cubicBezTo>
                <a:cubicBezTo>
                  <a:pt x="9" y="4"/>
                  <a:pt x="9" y="4"/>
                  <a:pt x="9" y="4"/>
                </a:cubicBezTo>
                <a:cubicBezTo>
                  <a:pt x="11" y="2"/>
                  <a:pt x="13" y="1"/>
                  <a:pt x="16" y="1"/>
                </a:cubicBezTo>
                <a:cubicBezTo>
                  <a:pt x="19" y="1"/>
                  <a:pt x="21" y="2"/>
                  <a:pt x="23" y="4"/>
                </a:cubicBezTo>
                <a:cubicBezTo>
                  <a:pt x="35" y="16"/>
                  <a:pt x="35" y="16"/>
                  <a:pt x="35" y="16"/>
                </a:cubicBezTo>
                <a:cubicBezTo>
                  <a:pt x="36" y="17"/>
                  <a:pt x="36" y="17"/>
                  <a:pt x="37" y="18"/>
                </a:cubicBezTo>
                <a:lnTo>
                  <a:pt x="28" y="19"/>
                </a:lnTo>
                <a:close/>
                <a:moveTo>
                  <a:pt x="6" y="55"/>
                </a:moveTo>
                <a:cubicBezTo>
                  <a:pt x="6" y="55"/>
                  <a:pt x="6" y="55"/>
                  <a:pt x="5" y="55"/>
                </a:cubicBezTo>
                <a:cubicBezTo>
                  <a:pt x="5" y="55"/>
                  <a:pt x="5" y="55"/>
                  <a:pt x="5" y="55"/>
                </a:cubicBezTo>
                <a:cubicBezTo>
                  <a:pt x="4" y="54"/>
                  <a:pt x="4" y="54"/>
                  <a:pt x="5" y="53"/>
                </a:cubicBezTo>
                <a:cubicBezTo>
                  <a:pt x="14" y="44"/>
                  <a:pt x="14" y="44"/>
                  <a:pt x="14" y="44"/>
                </a:cubicBezTo>
                <a:cubicBezTo>
                  <a:pt x="14" y="44"/>
                  <a:pt x="15" y="44"/>
                  <a:pt x="15" y="44"/>
                </a:cubicBezTo>
                <a:cubicBezTo>
                  <a:pt x="16" y="45"/>
                  <a:pt x="16" y="45"/>
                  <a:pt x="15" y="46"/>
                </a:cubicBezTo>
                <a:lnTo>
                  <a:pt x="6" y="55"/>
                </a:lnTo>
                <a:close/>
                <a:moveTo>
                  <a:pt x="21" y="59"/>
                </a:moveTo>
                <a:cubicBezTo>
                  <a:pt x="21" y="59"/>
                  <a:pt x="21" y="60"/>
                  <a:pt x="20" y="60"/>
                </a:cubicBezTo>
                <a:cubicBezTo>
                  <a:pt x="20" y="60"/>
                  <a:pt x="19" y="59"/>
                  <a:pt x="19" y="59"/>
                </a:cubicBezTo>
                <a:cubicBezTo>
                  <a:pt x="19" y="47"/>
                  <a:pt x="19" y="47"/>
                  <a:pt x="19" y="47"/>
                </a:cubicBezTo>
                <a:cubicBezTo>
                  <a:pt x="19" y="47"/>
                  <a:pt x="20" y="46"/>
                  <a:pt x="20" y="46"/>
                </a:cubicBezTo>
                <a:cubicBezTo>
                  <a:pt x="21" y="46"/>
                  <a:pt x="21" y="47"/>
                  <a:pt x="21" y="47"/>
                </a:cubicBezTo>
                <a:lnTo>
                  <a:pt x="21" y="59"/>
                </a:lnTo>
                <a:close/>
                <a:moveTo>
                  <a:pt x="56" y="51"/>
                </a:moveTo>
                <a:cubicBezTo>
                  <a:pt x="50" y="56"/>
                  <a:pt x="50" y="56"/>
                  <a:pt x="50" y="56"/>
                </a:cubicBezTo>
                <a:cubicBezTo>
                  <a:pt x="48" y="58"/>
                  <a:pt x="46" y="59"/>
                  <a:pt x="43" y="59"/>
                </a:cubicBezTo>
                <a:cubicBezTo>
                  <a:pt x="40" y="59"/>
                  <a:pt x="38" y="58"/>
                  <a:pt x="36" y="56"/>
                </a:cubicBezTo>
                <a:cubicBezTo>
                  <a:pt x="24" y="44"/>
                  <a:pt x="24" y="44"/>
                  <a:pt x="24" y="44"/>
                </a:cubicBezTo>
                <a:cubicBezTo>
                  <a:pt x="23" y="44"/>
                  <a:pt x="23" y="43"/>
                  <a:pt x="22" y="42"/>
                </a:cubicBezTo>
                <a:cubicBezTo>
                  <a:pt x="31" y="42"/>
                  <a:pt x="31" y="42"/>
                  <a:pt x="31" y="42"/>
                </a:cubicBezTo>
                <a:cubicBezTo>
                  <a:pt x="41" y="51"/>
                  <a:pt x="41" y="51"/>
                  <a:pt x="41" y="51"/>
                </a:cubicBezTo>
                <a:cubicBezTo>
                  <a:pt x="42" y="53"/>
                  <a:pt x="44" y="53"/>
                  <a:pt x="45" y="51"/>
                </a:cubicBezTo>
                <a:cubicBezTo>
                  <a:pt x="51" y="46"/>
                  <a:pt x="51" y="46"/>
                  <a:pt x="51" y="46"/>
                </a:cubicBezTo>
                <a:cubicBezTo>
                  <a:pt x="51" y="46"/>
                  <a:pt x="52" y="45"/>
                  <a:pt x="52" y="44"/>
                </a:cubicBezTo>
                <a:cubicBezTo>
                  <a:pt x="52" y="43"/>
                  <a:pt x="51" y="42"/>
                  <a:pt x="51" y="41"/>
                </a:cubicBezTo>
                <a:cubicBezTo>
                  <a:pt x="41" y="32"/>
                  <a:pt x="41" y="32"/>
                  <a:pt x="41" y="32"/>
                </a:cubicBezTo>
                <a:cubicBezTo>
                  <a:pt x="42" y="23"/>
                  <a:pt x="42" y="23"/>
                  <a:pt x="42" y="23"/>
                </a:cubicBezTo>
                <a:cubicBezTo>
                  <a:pt x="42" y="23"/>
                  <a:pt x="43" y="24"/>
                  <a:pt x="44" y="24"/>
                </a:cubicBezTo>
                <a:cubicBezTo>
                  <a:pt x="56" y="36"/>
                  <a:pt x="56" y="36"/>
                  <a:pt x="56" y="36"/>
                </a:cubicBezTo>
                <a:cubicBezTo>
                  <a:pt x="58" y="38"/>
                  <a:pt x="59" y="41"/>
                  <a:pt x="59" y="44"/>
                </a:cubicBezTo>
                <a:cubicBezTo>
                  <a:pt x="59" y="47"/>
                  <a:pt x="58" y="49"/>
                  <a:pt x="56" y="51"/>
                </a:cubicBezTo>
                <a:close/>
                <a:moveTo>
                  <a:pt x="40" y="13"/>
                </a:moveTo>
                <a:cubicBezTo>
                  <a:pt x="40" y="14"/>
                  <a:pt x="39" y="14"/>
                  <a:pt x="39" y="14"/>
                </a:cubicBezTo>
                <a:cubicBezTo>
                  <a:pt x="38" y="14"/>
                  <a:pt x="37" y="14"/>
                  <a:pt x="37" y="13"/>
                </a:cubicBezTo>
                <a:cubicBezTo>
                  <a:pt x="37" y="1"/>
                  <a:pt x="37" y="1"/>
                  <a:pt x="37" y="1"/>
                </a:cubicBezTo>
                <a:cubicBezTo>
                  <a:pt x="37" y="1"/>
                  <a:pt x="38" y="0"/>
                  <a:pt x="39" y="0"/>
                </a:cubicBezTo>
                <a:cubicBezTo>
                  <a:pt x="39" y="0"/>
                  <a:pt x="40" y="1"/>
                  <a:pt x="40" y="1"/>
                </a:cubicBezTo>
                <a:lnTo>
                  <a:pt x="40" y="13"/>
                </a:lnTo>
                <a:close/>
                <a:moveTo>
                  <a:pt x="45" y="16"/>
                </a:moveTo>
                <a:cubicBezTo>
                  <a:pt x="45" y="16"/>
                  <a:pt x="45" y="16"/>
                  <a:pt x="44" y="16"/>
                </a:cubicBezTo>
                <a:cubicBezTo>
                  <a:pt x="44" y="16"/>
                  <a:pt x="44" y="16"/>
                  <a:pt x="43" y="16"/>
                </a:cubicBezTo>
                <a:cubicBezTo>
                  <a:pt x="43" y="16"/>
                  <a:pt x="43" y="15"/>
                  <a:pt x="43" y="14"/>
                </a:cubicBezTo>
                <a:cubicBezTo>
                  <a:pt x="53" y="5"/>
                  <a:pt x="53" y="5"/>
                  <a:pt x="53" y="5"/>
                </a:cubicBezTo>
                <a:cubicBezTo>
                  <a:pt x="53" y="5"/>
                  <a:pt x="54" y="5"/>
                  <a:pt x="54" y="5"/>
                </a:cubicBezTo>
                <a:cubicBezTo>
                  <a:pt x="55" y="6"/>
                  <a:pt x="55" y="6"/>
                  <a:pt x="54" y="7"/>
                </a:cubicBezTo>
                <a:lnTo>
                  <a:pt x="45" y="16"/>
                </a:lnTo>
                <a:close/>
                <a:moveTo>
                  <a:pt x="58" y="22"/>
                </a:moveTo>
                <a:cubicBezTo>
                  <a:pt x="47" y="22"/>
                  <a:pt x="47" y="22"/>
                  <a:pt x="47" y="22"/>
                </a:cubicBezTo>
                <a:cubicBezTo>
                  <a:pt x="46" y="22"/>
                  <a:pt x="45" y="22"/>
                  <a:pt x="45" y="21"/>
                </a:cubicBezTo>
                <a:cubicBezTo>
                  <a:pt x="45" y="20"/>
                  <a:pt x="46" y="20"/>
                  <a:pt x="47" y="20"/>
                </a:cubicBezTo>
                <a:cubicBezTo>
                  <a:pt x="58" y="20"/>
                  <a:pt x="58" y="20"/>
                  <a:pt x="58" y="20"/>
                </a:cubicBezTo>
                <a:cubicBezTo>
                  <a:pt x="59" y="20"/>
                  <a:pt x="59" y="20"/>
                  <a:pt x="59" y="21"/>
                </a:cubicBezTo>
                <a:cubicBezTo>
                  <a:pt x="59" y="22"/>
                  <a:pt x="59" y="22"/>
                  <a:pt x="58" y="22"/>
                </a:cubicBezTo>
                <a:close/>
              </a:path>
            </a:pathLst>
          </a:custGeom>
          <a:ln w="3175"/>
        </p:spPr>
        <p:style>
          <a:lnRef idx="2">
            <a:schemeClr val="accent6"/>
          </a:lnRef>
          <a:fillRef idx="1">
            <a:schemeClr val="lt1"/>
          </a:fillRef>
          <a:effectRef idx="0">
            <a:schemeClr val="accent6"/>
          </a:effectRef>
          <a:fontRef idx="minor">
            <a:schemeClr val="dk1"/>
          </a:fontRef>
        </p:style>
        <p:txBody>
          <a:bodyPr/>
          <a:lstStyle/>
          <a:p>
            <a:endParaRPr lang="el-GR"/>
          </a:p>
        </p:txBody>
      </p:sp>
      <p:sp>
        <p:nvSpPr>
          <p:cNvPr id="46" name="Shape 24462">
            <a:extLst>
              <a:ext uri="{FF2B5EF4-FFF2-40B4-BE49-F238E27FC236}">
                <a16:creationId xmlns:a16="http://schemas.microsoft.com/office/drawing/2014/main" id="{2C811D9B-C57D-4FF0-A1D2-F4F09202C18F}"/>
              </a:ext>
            </a:extLst>
          </p:cNvPr>
          <p:cNvSpPr/>
          <p:nvPr/>
        </p:nvSpPr>
        <p:spPr>
          <a:xfrm>
            <a:off x="3993317" y="6033848"/>
            <a:ext cx="1147366" cy="353037"/>
          </a:xfrm>
          <a:prstGeom prst="rect">
            <a:avLst/>
          </a:prstGeom>
          <a:solidFill>
            <a:schemeClr val="accent4"/>
          </a:solidFill>
          <a:ln w="12700" cap="flat">
            <a:noFill/>
            <a:miter lim="400000"/>
          </a:ln>
          <a:effectLst/>
          <a:extLst>
            <a:ext uri="{C572A759-6A51-4108-AA02-DFA0A04FC94B}">
              <ma14:wrappingTextBoxFlag xmlns="" xmlns:ma14="http://schemas.microsoft.com/office/mac/drawingml/2011/main" val="1"/>
            </a:ext>
          </a:extLst>
        </p:spPr>
        <p:txBody>
          <a:bodyPr wrap="square" lIns="0" tIns="0" rIns="0" bIns="0" numCol="1" anchor="ctr">
            <a:noAutofit/>
          </a:bodyPr>
          <a:lstStyle>
            <a:lvl1pPr defTabSz="584200">
              <a:lnSpc>
                <a:spcPct val="100000"/>
              </a:lnSpc>
              <a:spcBef>
                <a:spcPts val="0"/>
              </a:spcBef>
              <a:defRPr sz="2500" cap="all">
                <a:solidFill>
                  <a:srgbClr val="FFFFFF"/>
                </a:solidFill>
                <a:latin typeface="Helvetica Neue Light"/>
                <a:ea typeface="Helvetica Neue Light"/>
                <a:cs typeface="Helvetica Neue Light"/>
                <a:sym typeface="Helvetica Neue Light"/>
              </a:defRPr>
            </a:lvl1pPr>
          </a:lstStyle>
          <a:p>
            <a:pPr algn="ctr"/>
            <a:r>
              <a:rPr lang="el-GR" sz="1200" b="1" dirty="0">
                <a:latin typeface="Calibri" panose="020F0502020204030204" pitchFamily="34" charset="0"/>
                <a:ea typeface="Lato Light" panose="020F0502020204030203" pitchFamily="34" charset="0"/>
                <a:cs typeface="Lato Light" panose="020F0502020204030203" pitchFamily="34" charset="0"/>
              </a:rPr>
              <a:t>€0,00</a:t>
            </a:r>
            <a:endParaRPr sz="1200" b="1" dirty="0">
              <a:latin typeface="Poppins"/>
              <a:ea typeface="Lato Light" panose="020F0502020204030203" pitchFamily="34" charset="0"/>
              <a:cs typeface="Lato Light" panose="020F0502020204030203" pitchFamily="34" charset="0"/>
            </a:endParaRPr>
          </a:p>
        </p:txBody>
      </p:sp>
      <p:sp>
        <p:nvSpPr>
          <p:cNvPr id="47" name="TextBox 46">
            <a:extLst>
              <a:ext uri="{FF2B5EF4-FFF2-40B4-BE49-F238E27FC236}">
                <a16:creationId xmlns:a16="http://schemas.microsoft.com/office/drawing/2014/main" id="{BEB1C37A-EB83-4BCE-8379-D99867EAA533}"/>
              </a:ext>
            </a:extLst>
          </p:cNvPr>
          <p:cNvSpPr txBox="1"/>
          <p:nvPr/>
        </p:nvSpPr>
        <p:spPr>
          <a:xfrm>
            <a:off x="2679723" y="6062567"/>
            <a:ext cx="1333378" cy="276999"/>
          </a:xfrm>
          <a:prstGeom prst="rect">
            <a:avLst/>
          </a:prstGeom>
          <a:noFill/>
        </p:spPr>
        <p:txBody>
          <a:bodyPr wrap="none" rtlCol="0" anchor="ctr" anchorCtr="0">
            <a:spAutoFit/>
          </a:bodyPr>
          <a:lstStyle/>
          <a:p>
            <a:pPr algn="r"/>
            <a:r>
              <a:rPr lang="el-GR" sz="1200" b="1" dirty="0">
                <a:solidFill>
                  <a:schemeClr val="tx2"/>
                </a:solidFill>
                <a:latin typeface="Poppins" pitchFamily="2" charset="77"/>
                <a:ea typeface="League Spartan" charset="0"/>
                <a:cs typeface="Poppins" pitchFamily="2" charset="77"/>
              </a:rPr>
              <a:t>Αξία Δικαιώματος</a:t>
            </a:r>
            <a:endParaRPr lang="en-US" sz="1200" b="1" dirty="0">
              <a:solidFill>
                <a:schemeClr val="tx2"/>
              </a:solidFill>
              <a:latin typeface="Poppins" pitchFamily="2" charset="77"/>
              <a:ea typeface="League Spartan" charset="0"/>
              <a:cs typeface="Poppins" pitchFamily="2" charset="77"/>
            </a:endParaRPr>
          </a:p>
        </p:txBody>
      </p:sp>
    </p:spTree>
    <p:extLst>
      <p:ext uri="{BB962C8B-B14F-4D97-AF65-F5344CB8AC3E}">
        <p14:creationId xmlns:p14="http://schemas.microsoft.com/office/powerpoint/2010/main" val="33502165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B5F29902-66E3-4836-A0CE-53A36DE14AEE}"/>
              </a:ext>
            </a:extLst>
          </p:cNvPr>
          <p:cNvSpPr>
            <a:spLocks noGrp="1"/>
          </p:cNvSpPr>
          <p:nvPr>
            <p:ph type="body" sz="quarter" idx="15"/>
          </p:nvPr>
        </p:nvSpPr>
        <p:spPr/>
        <p:txBody>
          <a:bodyPr/>
          <a:lstStyle/>
          <a:p>
            <a:r>
              <a:rPr lang="en-US" dirty="0"/>
              <a:t>04</a:t>
            </a:r>
            <a:endParaRPr lang="el-GR" dirty="0"/>
          </a:p>
        </p:txBody>
      </p:sp>
      <p:pic>
        <p:nvPicPr>
          <p:cNvPr id="6" name="Picture 5" descr="A close up of a logo&#10;&#10;Description automatically generated">
            <a:extLst>
              <a:ext uri="{FF2B5EF4-FFF2-40B4-BE49-F238E27FC236}">
                <a16:creationId xmlns:a16="http://schemas.microsoft.com/office/drawing/2014/main" id="{8A0708E5-6D60-47C2-ADD7-8D42519B81BC}"/>
              </a:ext>
            </a:extLst>
          </p:cNvPr>
          <p:cNvPicPr>
            <a:picLocks noChangeAspect="1"/>
          </p:cNvPicPr>
          <p:nvPr/>
        </p:nvPicPr>
        <p:blipFill>
          <a:blip r:embed="rId2"/>
          <a:stretch>
            <a:fillRect/>
          </a:stretch>
        </p:blipFill>
        <p:spPr>
          <a:xfrm>
            <a:off x="3841709" y="332339"/>
            <a:ext cx="1183259" cy="896318"/>
          </a:xfrm>
          <a:prstGeom prst="rect">
            <a:avLst/>
          </a:prstGeom>
        </p:spPr>
      </p:pic>
      <p:sp>
        <p:nvSpPr>
          <p:cNvPr id="7" name="Title 7">
            <a:extLst>
              <a:ext uri="{FF2B5EF4-FFF2-40B4-BE49-F238E27FC236}">
                <a16:creationId xmlns:a16="http://schemas.microsoft.com/office/drawing/2014/main" id="{D6107034-B669-4F66-B4A0-0829FF897B5A}"/>
              </a:ext>
            </a:extLst>
          </p:cNvPr>
          <p:cNvSpPr>
            <a:spLocks noGrp="1"/>
          </p:cNvSpPr>
          <p:nvPr>
            <p:ph type="body" sz="quarter" idx="13"/>
          </p:nvPr>
        </p:nvSpPr>
        <p:spPr>
          <a:xfrm>
            <a:off x="4221163" y="1782763"/>
            <a:ext cx="4052887" cy="954087"/>
          </a:xfrm>
        </p:spPr>
        <p:txBody>
          <a:bodyPr/>
          <a:lstStyle/>
          <a:p>
            <a:r>
              <a:rPr lang="el-GR" sz="2200" cap="none" dirty="0">
                <a:latin typeface="Calibri" panose="020F0502020204030204" pitchFamily="34" charset="0"/>
              </a:rPr>
              <a:t>Σύνοψη </a:t>
            </a:r>
            <a:endParaRPr lang="en-GB" sz="2200" cap="none" dirty="0">
              <a:latin typeface="Calibri" panose="020F0502020204030204" pitchFamily="34" charset="0"/>
            </a:endParaRPr>
          </a:p>
        </p:txBody>
      </p:sp>
      <p:sp>
        <p:nvSpPr>
          <p:cNvPr id="8" name="Slide Number Placeholder 1">
            <a:extLst>
              <a:ext uri="{FF2B5EF4-FFF2-40B4-BE49-F238E27FC236}">
                <a16:creationId xmlns:a16="http://schemas.microsoft.com/office/drawing/2014/main" id="{F313692A-9126-4303-A26E-C0E487C1230C}"/>
              </a:ext>
            </a:extLst>
          </p:cNvPr>
          <p:cNvSpPr>
            <a:spLocks noGrp="1"/>
          </p:cNvSpPr>
          <p:nvPr>
            <p:ph type="sldNum" sz="quarter" idx="12"/>
          </p:nvPr>
        </p:nvSpPr>
        <p:spPr>
          <a:xfrm>
            <a:off x="4242901" y="6390642"/>
            <a:ext cx="412226" cy="268169"/>
          </a:xfrm>
        </p:spPr>
        <p:txBody>
          <a:bodyPr/>
          <a:lstStyle/>
          <a:p>
            <a:pPr algn="ctr"/>
            <a:fld id="{62CEE064-A4C2-1743-AC6A-9763DDA675DB}" type="slidenum">
              <a:rPr lang="en-US" b="0" smtClean="0">
                <a:solidFill>
                  <a:srgbClr val="558ED5"/>
                </a:solidFill>
              </a:rPr>
              <a:pPr algn="ctr"/>
              <a:t>15</a:t>
            </a:fld>
            <a:endParaRPr lang="en-US" b="0" dirty="0">
              <a:solidFill>
                <a:srgbClr val="558ED5"/>
              </a:solidFill>
            </a:endParaRPr>
          </a:p>
        </p:txBody>
      </p:sp>
      <p:pic>
        <p:nvPicPr>
          <p:cNvPr id="10" name="Picture 9" descr="euroxx_logo_gr">
            <a:extLst>
              <a:ext uri="{FF2B5EF4-FFF2-40B4-BE49-F238E27FC236}">
                <a16:creationId xmlns:a16="http://schemas.microsoft.com/office/drawing/2014/main" id="{9D25690C-F55C-4F4A-A841-A81778FEE15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01949" y="332339"/>
            <a:ext cx="1302202" cy="896318"/>
          </a:xfrm>
          <a:prstGeom prst="rect">
            <a:avLst/>
          </a:prstGeom>
          <a:noFill/>
          <a:ln>
            <a:noFill/>
          </a:ln>
        </p:spPr>
      </p:pic>
    </p:spTree>
    <p:extLst>
      <p:ext uri="{BB962C8B-B14F-4D97-AF65-F5344CB8AC3E}">
        <p14:creationId xmlns:p14="http://schemas.microsoft.com/office/powerpoint/2010/main" val="3876608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ABBB87C-0FCF-4AF3-9B1C-0091232A28F7}"/>
              </a:ext>
            </a:extLst>
          </p:cNvPr>
          <p:cNvSpPr>
            <a:spLocks noGrp="1"/>
          </p:cNvSpPr>
          <p:nvPr>
            <p:ph type="body" sz="quarter" idx="13"/>
          </p:nvPr>
        </p:nvSpPr>
        <p:spPr>
          <a:xfrm>
            <a:off x="241160" y="303213"/>
            <a:ext cx="8714352" cy="753329"/>
          </a:xfrm>
        </p:spPr>
        <p:txBody>
          <a:bodyPr anchor="ctr" anchorCtr="0"/>
          <a:lstStyle/>
          <a:p>
            <a:pPr algn="just"/>
            <a:r>
              <a:rPr lang="el-GR" sz="1400" dirty="0"/>
              <a:t>Συμπεράσματα Εργασιών Αποτίμησης</a:t>
            </a:r>
            <a:endParaRPr lang="en-GB" sz="1400" dirty="0"/>
          </a:p>
        </p:txBody>
      </p:sp>
      <p:sp>
        <p:nvSpPr>
          <p:cNvPr id="7" name="2 - Θέση περιεχομένου"/>
          <p:cNvSpPr txBox="1">
            <a:spLocks/>
          </p:cNvSpPr>
          <p:nvPr/>
        </p:nvSpPr>
        <p:spPr>
          <a:xfrm>
            <a:off x="4640400" y="1183384"/>
            <a:ext cx="4315112" cy="4351005"/>
          </a:xfrm>
          <a:prstGeom prst="rect">
            <a:avLst/>
          </a:prstGeom>
        </p:spPr>
        <p:txBody>
          <a:bodyPr/>
          <a:lstStyle/>
          <a:p>
            <a:pPr algn="just"/>
            <a:endParaRPr lang="en-US" sz="1100" dirty="0">
              <a:solidFill>
                <a:schemeClr val="bg2">
                  <a:lumMod val="10000"/>
                </a:schemeClr>
              </a:solidFill>
            </a:endParaRPr>
          </a:p>
          <a:p>
            <a:pPr algn="just"/>
            <a:endParaRPr lang="en-US" sz="1100" dirty="0">
              <a:solidFill>
                <a:schemeClr val="bg2">
                  <a:lumMod val="10000"/>
                </a:schemeClr>
              </a:solidFill>
            </a:endParaRPr>
          </a:p>
          <a:p>
            <a:pPr algn="just"/>
            <a:endParaRPr lang="el-GR" sz="1100" b="1" dirty="0">
              <a:solidFill>
                <a:srgbClr val="469C35"/>
              </a:solidFill>
            </a:endParaRPr>
          </a:p>
        </p:txBody>
      </p:sp>
      <p:sp>
        <p:nvSpPr>
          <p:cNvPr id="9" name="Slide Number Placeholder 1">
            <a:extLst>
              <a:ext uri="{FF2B5EF4-FFF2-40B4-BE49-F238E27FC236}">
                <a16:creationId xmlns:a16="http://schemas.microsoft.com/office/drawing/2014/main" id="{EF7ED015-8780-4D8A-8B4C-41619AE12891}"/>
              </a:ext>
            </a:extLst>
          </p:cNvPr>
          <p:cNvSpPr txBox="1">
            <a:spLocks/>
          </p:cNvSpPr>
          <p:nvPr/>
        </p:nvSpPr>
        <p:spPr>
          <a:xfrm>
            <a:off x="4242900" y="6390642"/>
            <a:ext cx="329099" cy="268169"/>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chemeClr val="bg2">
                    <a:lumMod val="1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62CEE064-A4C2-1743-AC6A-9763DDA675DB}" type="slidenum">
              <a:rPr lang="en-US" sz="900" smtClean="0">
                <a:solidFill>
                  <a:srgbClr val="558ED5"/>
                </a:solidFill>
              </a:rPr>
              <a:pPr algn="ctr"/>
              <a:t>16</a:t>
            </a:fld>
            <a:endParaRPr lang="en-US" sz="900" dirty="0">
              <a:solidFill>
                <a:srgbClr val="558ED5"/>
              </a:solidFill>
            </a:endParaRPr>
          </a:p>
        </p:txBody>
      </p:sp>
      <p:pic>
        <p:nvPicPr>
          <p:cNvPr id="8" name="Picture 7" descr="euroxx_logo_gr">
            <a:extLst>
              <a:ext uri="{FF2B5EF4-FFF2-40B4-BE49-F238E27FC236}">
                <a16:creationId xmlns:a16="http://schemas.microsoft.com/office/drawing/2014/main" id="{6418EB43-9AFA-4F85-B8B5-BACC664E724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0465" y="6039818"/>
            <a:ext cx="1072342" cy="726743"/>
          </a:xfrm>
          <a:prstGeom prst="rect">
            <a:avLst/>
          </a:prstGeom>
          <a:noFill/>
          <a:ln>
            <a:noFill/>
          </a:ln>
        </p:spPr>
      </p:pic>
      <p:graphicFrame>
        <p:nvGraphicFramePr>
          <p:cNvPr id="10" name="Table 5">
            <a:extLst>
              <a:ext uri="{FF2B5EF4-FFF2-40B4-BE49-F238E27FC236}">
                <a16:creationId xmlns:a16="http://schemas.microsoft.com/office/drawing/2014/main" id="{F06B2DD3-24DD-4CAF-8E84-064C2C4B6EBA}"/>
              </a:ext>
            </a:extLst>
          </p:cNvPr>
          <p:cNvGraphicFramePr>
            <a:graphicFrameLocks noGrp="1"/>
          </p:cNvGraphicFramePr>
          <p:nvPr>
            <p:extLst>
              <p:ext uri="{D42A27DB-BD31-4B8C-83A1-F6EECF244321}">
                <p14:modId xmlns:p14="http://schemas.microsoft.com/office/powerpoint/2010/main" val="2222982888"/>
              </p:ext>
            </p:extLst>
          </p:nvPr>
        </p:nvGraphicFramePr>
        <p:xfrm>
          <a:off x="241158" y="1140098"/>
          <a:ext cx="7741103" cy="3654369"/>
        </p:xfrm>
        <a:graphic>
          <a:graphicData uri="http://schemas.openxmlformats.org/drawingml/2006/table">
            <a:tbl>
              <a:tblPr firstRow="1" bandRow="1">
                <a:tableStyleId>{2D5ABB26-0587-4C30-8999-92F81FD0307C}</a:tableStyleId>
              </a:tblPr>
              <a:tblGrid>
                <a:gridCol w="7741103">
                  <a:extLst>
                    <a:ext uri="{9D8B030D-6E8A-4147-A177-3AD203B41FA5}">
                      <a16:colId xmlns:a16="http://schemas.microsoft.com/office/drawing/2014/main" val="2591896681"/>
                    </a:ext>
                  </a:extLst>
                </a:gridCol>
              </a:tblGrid>
              <a:tr h="3654369">
                <a:tc>
                  <a:txBody>
                    <a:bodyPr/>
                    <a:lstStyle/>
                    <a:p>
                      <a:pPr algn="just">
                        <a:lnSpc>
                          <a:spcPct val="115000"/>
                        </a:lnSpc>
                        <a:spcBef>
                          <a:spcPts val="600"/>
                        </a:spcBef>
                        <a:spcAft>
                          <a:spcPts val="0"/>
                        </a:spcAft>
                      </a:pPr>
                      <a:r>
                        <a:rPr lang="el-GR" sz="1100" b="0" dirty="0">
                          <a:effectLst/>
                          <a:latin typeface="Calibri" panose="020F0502020204030204" pitchFamily="34" charset="0"/>
                          <a:ea typeface="Calibri" panose="020F0502020204030204" pitchFamily="34" charset="0"/>
                          <a:cs typeface="Times New Roman" panose="02020603050405020304" pitchFamily="18" charset="0"/>
                        </a:rPr>
                        <a:t>Όπως περιεγράφηκε στην ενότητα 3 στις Γενικές Παραδοχές, τα μεγέθη της Εταιρείας και οι εκτιμήσεις του επιχειρηματικού της σχεδίου δεν μας επέτρεψαν να χρησιμοποιήσουμε ένα συνδυασμό  κοινώς αποδεκτών μεθοδολογιών αποτίμησης, για τον υπολογισμό μιας έγκυρης τιμής αποτίμησης των μετοχών της Εταιρείας.</a:t>
                      </a:r>
                    </a:p>
                    <a:p>
                      <a:pPr algn="just">
                        <a:lnSpc>
                          <a:spcPct val="115000"/>
                        </a:lnSpc>
                        <a:spcBef>
                          <a:spcPts val="600"/>
                        </a:spcBef>
                        <a:spcAft>
                          <a:spcPts val="0"/>
                        </a:spcAft>
                      </a:pPr>
                      <a:r>
                        <a:rPr lang="el-GR" sz="1100" b="0" dirty="0">
                          <a:effectLst/>
                          <a:latin typeface="Calibri" panose="020F0502020204030204" pitchFamily="34" charset="0"/>
                          <a:ea typeface="Calibri" panose="020F0502020204030204" pitchFamily="34" charset="0"/>
                          <a:cs typeface="Times New Roman" panose="02020603050405020304" pitchFamily="18" charset="0"/>
                        </a:rPr>
                        <a:t>Ως μοναδική μέθοδο αποτίμησης εφαρμόσαμε την Αποτίμηση της Αξίας του Κεφαλαίου ως Δικαίωμα Προαίρεσης, η οποία σύμφωνα με τη διεθνή βιβλιογραφία μπορεί να χρησιμοποιηθεί για την αποτίμηση της αξίας εταιρειών με προβληματική χρηματοοικονομική θέση.</a:t>
                      </a:r>
                    </a:p>
                    <a:p>
                      <a:pPr algn="just">
                        <a:lnSpc>
                          <a:spcPct val="115000"/>
                        </a:lnSpc>
                        <a:spcBef>
                          <a:spcPts val="600"/>
                        </a:spcBef>
                        <a:spcAft>
                          <a:spcPts val="0"/>
                        </a:spcAft>
                      </a:pPr>
                      <a:r>
                        <a:rPr lang="el-GR" sz="1100" b="0" dirty="0">
                          <a:effectLst/>
                          <a:latin typeface="Calibri" panose="020F0502020204030204" pitchFamily="34" charset="0"/>
                          <a:ea typeface="Calibri" panose="020F0502020204030204" pitchFamily="34" charset="0"/>
                          <a:cs typeface="Times New Roman" panose="02020603050405020304" pitchFamily="18" charset="0"/>
                        </a:rPr>
                        <a:t>Κατόπιν της εφαρμογής της συγκεκριμένης μεθόδου για την Εταιρεία και σύμφωνα με τις παραδοχές μας, η αξία ανά μετοχή εκτιμήθηκε ως μηδενική  (</a:t>
                      </a:r>
                      <a:r>
                        <a:rPr lang="el-GR" sz="1100" b="0" u="sng" dirty="0">
                          <a:effectLst/>
                          <a:latin typeface="Calibri" panose="020F0502020204030204" pitchFamily="34" charset="0"/>
                          <a:ea typeface="Calibri" panose="020F0502020204030204" pitchFamily="34" charset="0"/>
                          <a:cs typeface="Times New Roman" panose="02020603050405020304" pitchFamily="18" charset="0"/>
                        </a:rPr>
                        <a:t>€0,00 </a:t>
                      </a:r>
                      <a:r>
                        <a:rPr lang="el-GR" sz="1100" b="0" dirty="0">
                          <a:effectLst/>
                          <a:latin typeface="Calibri" panose="020F0502020204030204" pitchFamily="34" charset="0"/>
                          <a:ea typeface="Calibri" panose="020F0502020204030204" pitchFamily="34" charset="0"/>
                          <a:cs typeface="Times New Roman" panose="02020603050405020304" pitchFamily="18" charset="0"/>
                        </a:rPr>
                        <a:t>ανά μετοχή).</a:t>
                      </a:r>
                    </a:p>
                  </a:txBody>
                  <a:tcPr/>
                </a:tc>
                <a:extLst>
                  <a:ext uri="{0D108BD9-81ED-4DB2-BD59-A6C34878D82A}">
                    <a16:rowId xmlns:a16="http://schemas.microsoft.com/office/drawing/2014/main" val="2414461569"/>
                  </a:ext>
                </a:extLst>
              </a:tr>
            </a:tbl>
          </a:graphicData>
        </a:graphic>
      </p:graphicFrame>
    </p:spTree>
    <p:extLst>
      <p:ext uri="{BB962C8B-B14F-4D97-AF65-F5344CB8AC3E}">
        <p14:creationId xmlns:p14="http://schemas.microsoft.com/office/powerpoint/2010/main" val="845766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B5F29902-66E3-4836-A0CE-53A36DE14AEE}"/>
              </a:ext>
            </a:extLst>
          </p:cNvPr>
          <p:cNvSpPr>
            <a:spLocks noGrp="1"/>
          </p:cNvSpPr>
          <p:nvPr>
            <p:ph type="body" sz="quarter" idx="15"/>
          </p:nvPr>
        </p:nvSpPr>
        <p:spPr/>
        <p:txBody>
          <a:bodyPr/>
          <a:lstStyle/>
          <a:p>
            <a:r>
              <a:rPr lang="en-US" dirty="0"/>
              <a:t>05</a:t>
            </a:r>
            <a:endParaRPr lang="el-GR" dirty="0"/>
          </a:p>
        </p:txBody>
      </p:sp>
      <p:pic>
        <p:nvPicPr>
          <p:cNvPr id="6" name="Picture 5" descr="A close up of a logo&#10;&#10;Description automatically generated">
            <a:extLst>
              <a:ext uri="{FF2B5EF4-FFF2-40B4-BE49-F238E27FC236}">
                <a16:creationId xmlns:a16="http://schemas.microsoft.com/office/drawing/2014/main" id="{8A0708E5-6D60-47C2-ADD7-8D42519B81BC}"/>
              </a:ext>
            </a:extLst>
          </p:cNvPr>
          <p:cNvPicPr>
            <a:picLocks noChangeAspect="1"/>
          </p:cNvPicPr>
          <p:nvPr/>
        </p:nvPicPr>
        <p:blipFill>
          <a:blip r:embed="rId2"/>
          <a:stretch>
            <a:fillRect/>
          </a:stretch>
        </p:blipFill>
        <p:spPr>
          <a:xfrm>
            <a:off x="3841709" y="332339"/>
            <a:ext cx="1183259" cy="896318"/>
          </a:xfrm>
          <a:prstGeom prst="rect">
            <a:avLst/>
          </a:prstGeom>
        </p:spPr>
      </p:pic>
      <p:sp>
        <p:nvSpPr>
          <p:cNvPr id="7" name="Title 7">
            <a:extLst>
              <a:ext uri="{FF2B5EF4-FFF2-40B4-BE49-F238E27FC236}">
                <a16:creationId xmlns:a16="http://schemas.microsoft.com/office/drawing/2014/main" id="{D6107034-B669-4F66-B4A0-0829FF897B5A}"/>
              </a:ext>
            </a:extLst>
          </p:cNvPr>
          <p:cNvSpPr>
            <a:spLocks noGrp="1"/>
          </p:cNvSpPr>
          <p:nvPr>
            <p:ph type="body" sz="quarter" idx="13"/>
          </p:nvPr>
        </p:nvSpPr>
        <p:spPr>
          <a:xfrm>
            <a:off x="4221163" y="1782763"/>
            <a:ext cx="4052887" cy="954087"/>
          </a:xfrm>
        </p:spPr>
        <p:txBody>
          <a:bodyPr/>
          <a:lstStyle/>
          <a:p>
            <a:r>
              <a:rPr lang="el-GR" sz="2200" dirty="0">
                <a:latin typeface="Calibri" panose="020F0502020204030204" pitchFamily="34" charset="0"/>
              </a:rPr>
              <a:t>Ρήτρα μη Ευθύνης</a:t>
            </a:r>
            <a:endParaRPr lang="en-US" sz="2200" dirty="0">
              <a:latin typeface="Calibri" panose="020F0502020204030204" pitchFamily="34" charset="0"/>
            </a:endParaRPr>
          </a:p>
        </p:txBody>
      </p:sp>
      <p:sp>
        <p:nvSpPr>
          <p:cNvPr id="8" name="Slide Number Placeholder 1">
            <a:extLst>
              <a:ext uri="{FF2B5EF4-FFF2-40B4-BE49-F238E27FC236}">
                <a16:creationId xmlns:a16="http://schemas.microsoft.com/office/drawing/2014/main" id="{F313692A-9126-4303-A26E-C0E487C1230C}"/>
              </a:ext>
            </a:extLst>
          </p:cNvPr>
          <p:cNvSpPr>
            <a:spLocks noGrp="1"/>
          </p:cNvSpPr>
          <p:nvPr>
            <p:ph type="sldNum" sz="quarter" idx="12"/>
          </p:nvPr>
        </p:nvSpPr>
        <p:spPr>
          <a:xfrm>
            <a:off x="4242901" y="6390642"/>
            <a:ext cx="412226" cy="268169"/>
          </a:xfrm>
        </p:spPr>
        <p:txBody>
          <a:bodyPr/>
          <a:lstStyle/>
          <a:p>
            <a:pPr algn="ctr"/>
            <a:fld id="{62CEE064-A4C2-1743-AC6A-9763DDA675DB}" type="slidenum">
              <a:rPr lang="en-US" b="0" smtClean="0">
                <a:solidFill>
                  <a:srgbClr val="558ED5"/>
                </a:solidFill>
              </a:rPr>
              <a:pPr algn="ctr"/>
              <a:t>17</a:t>
            </a:fld>
            <a:endParaRPr lang="en-US" b="0" dirty="0">
              <a:solidFill>
                <a:srgbClr val="558ED5"/>
              </a:solidFill>
            </a:endParaRPr>
          </a:p>
        </p:txBody>
      </p:sp>
      <p:pic>
        <p:nvPicPr>
          <p:cNvPr id="10" name="Picture 9" descr="euroxx_logo_gr">
            <a:extLst>
              <a:ext uri="{FF2B5EF4-FFF2-40B4-BE49-F238E27FC236}">
                <a16:creationId xmlns:a16="http://schemas.microsoft.com/office/drawing/2014/main" id="{60A5CD3B-91FA-40FF-9B47-226E01F86C6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01949" y="332339"/>
            <a:ext cx="1302202" cy="896318"/>
          </a:xfrm>
          <a:prstGeom prst="rect">
            <a:avLst/>
          </a:prstGeom>
          <a:noFill/>
          <a:ln>
            <a:noFill/>
          </a:ln>
        </p:spPr>
      </p:pic>
    </p:spTree>
    <p:extLst>
      <p:ext uri="{BB962C8B-B14F-4D97-AF65-F5344CB8AC3E}">
        <p14:creationId xmlns:p14="http://schemas.microsoft.com/office/powerpoint/2010/main" val="3359615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ABBB87C-0FCF-4AF3-9B1C-0091232A28F7}"/>
              </a:ext>
            </a:extLst>
          </p:cNvPr>
          <p:cNvSpPr>
            <a:spLocks noGrp="1"/>
          </p:cNvSpPr>
          <p:nvPr>
            <p:ph type="body" sz="quarter" idx="13"/>
          </p:nvPr>
        </p:nvSpPr>
        <p:spPr>
          <a:xfrm>
            <a:off x="241160" y="303213"/>
            <a:ext cx="8714352" cy="753329"/>
          </a:xfrm>
        </p:spPr>
        <p:txBody>
          <a:bodyPr anchor="ctr" anchorCtr="0"/>
          <a:lstStyle/>
          <a:p>
            <a:pPr algn="just"/>
            <a:r>
              <a:rPr lang="el-GR" sz="1400" dirty="0"/>
              <a:t>Ρήτρα μη Ευθύνης </a:t>
            </a:r>
            <a:endParaRPr lang="en-GB" sz="1400" dirty="0"/>
          </a:p>
        </p:txBody>
      </p:sp>
      <p:sp>
        <p:nvSpPr>
          <p:cNvPr id="7" name="2 - Θέση περιεχομένου"/>
          <p:cNvSpPr txBox="1">
            <a:spLocks/>
          </p:cNvSpPr>
          <p:nvPr/>
        </p:nvSpPr>
        <p:spPr>
          <a:xfrm>
            <a:off x="4640400" y="1183384"/>
            <a:ext cx="4315112" cy="4351005"/>
          </a:xfrm>
          <a:prstGeom prst="rect">
            <a:avLst/>
          </a:prstGeom>
        </p:spPr>
        <p:txBody>
          <a:bodyPr/>
          <a:lstStyle/>
          <a:p>
            <a:pPr algn="just"/>
            <a:endParaRPr lang="en-US" sz="1100" dirty="0">
              <a:solidFill>
                <a:schemeClr val="bg2">
                  <a:lumMod val="10000"/>
                </a:schemeClr>
              </a:solidFill>
            </a:endParaRPr>
          </a:p>
          <a:p>
            <a:pPr algn="just"/>
            <a:endParaRPr lang="en-US" sz="1100" dirty="0">
              <a:solidFill>
                <a:schemeClr val="bg2">
                  <a:lumMod val="10000"/>
                </a:schemeClr>
              </a:solidFill>
            </a:endParaRPr>
          </a:p>
          <a:p>
            <a:pPr algn="just"/>
            <a:endParaRPr lang="el-GR" sz="1100" b="1" dirty="0">
              <a:solidFill>
                <a:srgbClr val="469C35"/>
              </a:solidFill>
            </a:endParaRPr>
          </a:p>
        </p:txBody>
      </p:sp>
      <p:sp>
        <p:nvSpPr>
          <p:cNvPr id="9" name="Slide Number Placeholder 1">
            <a:extLst>
              <a:ext uri="{FF2B5EF4-FFF2-40B4-BE49-F238E27FC236}">
                <a16:creationId xmlns:a16="http://schemas.microsoft.com/office/drawing/2014/main" id="{EF7ED015-8780-4D8A-8B4C-41619AE12891}"/>
              </a:ext>
            </a:extLst>
          </p:cNvPr>
          <p:cNvSpPr txBox="1">
            <a:spLocks/>
          </p:cNvSpPr>
          <p:nvPr/>
        </p:nvSpPr>
        <p:spPr>
          <a:xfrm>
            <a:off x="4242900" y="6390642"/>
            <a:ext cx="329099" cy="268169"/>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chemeClr val="bg2">
                    <a:lumMod val="1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62CEE064-A4C2-1743-AC6A-9763DDA675DB}" type="slidenum">
              <a:rPr lang="en-US" sz="900" smtClean="0">
                <a:solidFill>
                  <a:srgbClr val="558ED5"/>
                </a:solidFill>
              </a:rPr>
              <a:pPr algn="ctr"/>
              <a:t>18</a:t>
            </a:fld>
            <a:endParaRPr lang="en-US" sz="900" dirty="0">
              <a:solidFill>
                <a:srgbClr val="558ED5"/>
              </a:solidFill>
            </a:endParaRPr>
          </a:p>
        </p:txBody>
      </p:sp>
      <p:pic>
        <p:nvPicPr>
          <p:cNvPr id="8" name="Picture 7" descr="euroxx_logo_gr">
            <a:extLst>
              <a:ext uri="{FF2B5EF4-FFF2-40B4-BE49-F238E27FC236}">
                <a16:creationId xmlns:a16="http://schemas.microsoft.com/office/drawing/2014/main" id="{6418EB43-9AFA-4F85-B8B5-BACC664E724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0465" y="6039818"/>
            <a:ext cx="1072342" cy="726743"/>
          </a:xfrm>
          <a:prstGeom prst="rect">
            <a:avLst/>
          </a:prstGeom>
          <a:noFill/>
          <a:ln>
            <a:noFill/>
          </a:ln>
        </p:spPr>
      </p:pic>
      <p:graphicFrame>
        <p:nvGraphicFramePr>
          <p:cNvPr id="5" name="Table 5">
            <a:extLst>
              <a:ext uri="{FF2B5EF4-FFF2-40B4-BE49-F238E27FC236}">
                <a16:creationId xmlns:a16="http://schemas.microsoft.com/office/drawing/2014/main" id="{D62EB956-0671-4468-9DA9-2D382E7E169D}"/>
              </a:ext>
            </a:extLst>
          </p:cNvPr>
          <p:cNvGraphicFramePr>
            <a:graphicFrameLocks noGrp="1"/>
          </p:cNvGraphicFramePr>
          <p:nvPr/>
        </p:nvGraphicFramePr>
        <p:xfrm>
          <a:off x="241159" y="1140098"/>
          <a:ext cx="8013380" cy="5364480"/>
        </p:xfrm>
        <a:graphic>
          <a:graphicData uri="http://schemas.openxmlformats.org/drawingml/2006/table">
            <a:tbl>
              <a:tblPr firstRow="1" bandRow="1">
                <a:tableStyleId>{2D5ABB26-0587-4C30-8999-92F81FD0307C}</a:tableStyleId>
              </a:tblPr>
              <a:tblGrid>
                <a:gridCol w="4006690">
                  <a:extLst>
                    <a:ext uri="{9D8B030D-6E8A-4147-A177-3AD203B41FA5}">
                      <a16:colId xmlns:a16="http://schemas.microsoft.com/office/drawing/2014/main" val="2591896681"/>
                    </a:ext>
                  </a:extLst>
                </a:gridCol>
                <a:gridCol w="4006690">
                  <a:extLst>
                    <a:ext uri="{9D8B030D-6E8A-4147-A177-3AD203B41FA5}">
                      <a16:colId xmlns:a16="http://schemas.microsoft.com/office/drawing/2014/main" val="2192138738"/>
                    </a:ext>
                  </a:extLst>
                </a:gridCol>
              </a:tblGrid>
              <a:tr h="4836751">
                <a:tc>
                  <a:txBody>
                    <a:bodyPr/>
                    <a:lstStyle/>
                    <a:p>
                      <a:pPr algn="just">
                        <a:spcBef>
                          <a:spcPts val="600"/>
                        </a:spcBef>
                      </a:pPr>
                      <a:r>
                        <a:rPr lang="el-GR" sz="1100" dirty="0">
                          <a:latin typeface="Calibri" panose="020F0502020204030204" pitchFamily="34" charset="0"/>
                        </a:rPr>
                        <a:t>Η παρούσα Έκθεση εκπονήθηκε από το Χρηματοοικονομικό Σύμβουλο προκειμένου να κατατεθεί στην Επιτροπή Κεφαλαιαγοράς και να δημοσιοποιηθεί σύμφωνα με τις διατάξεις των παρ. 6 και 7 του Ν. 3461/2006 που προστέθηκαν με την παράγραφο 2 του άρθρου 108 του Ν. 4514/2018. Ο Χρηματοοικονομικός Σύμβουλος δεν εκφέρει γνώμη για το εύλογο και δίκαιο του προσφερόμενου τιμήματος της επικείμενης Δημόσιας Πρότασης, ούτε ως προς την αιτιολογημένη γνώμη που θα εκφέρει το Διοικητικό Συμβούλιο της Εταιρείας για την αποδοχή ή την απόρριψη της επικείμενης Δημόσιας Πρότασης και η Έκθεση δεν θίγει καθ’ οιονδήποτε τρόπο το θέμα αυτό. Η Έκθεση δε συνιστά πρόταση ή σύσταση για τη διενέργεια οποιασδήποτε συναλλαγής επί χρηματοπιστωτικών μέσων στα οποία αναφέρεται και έχει συνταχθεί για τον πιο πάνω λόγο και μόνο.</a:t>
                      </a:r>
                    </a:p>
                    <a:p>
                      <a:pPr algn="just">
                        <a:spcBef>
                          <a:spcPts val="600"/>
                        </a:spcBef>
                      </a:pPr>
                      <a:r>
                        <a:rPr lang="el-GR" sz="1100" dirty="0">
                          <a:latin typeface="Calibri" panose="020F0502020204030204" pitchFamily="34" charset="0"/>
                        </a:rPr>
                        <a:t>Για τους σκοπούς της Έκθεσης, ελήφθη υπόψη η υπόθεση ότι όλες οι πληροφορίες που παρασχέθηκαν στο Χρηματοοικονομικό Σύμβουλο είναι πλήρεις και ακριβείς ως προς τα ουσιώδη στοιχεία τους και ο Χρηματοοικονομικός Σύμβουλος δεν έχει προβεί σε ανεξάρτητη επιβεβαίωση των πληροφοριών αυτών. Σε σχέση με ιστορικές, επιχειρηματικές και οικονομικές πληροφορίες, έγινε η υπόθεση ότι οι πληροφορίες αυτές έχουν συγκεντρωθεί κατά εύλογο τρόπο σύμφωνα με αδιαλείπτως εφαρμοζόμενα πρότυπα και απεικονίζουν με ακρίβεια την πραγματική επιχειρηματική και οικονομική θέση της Εταιρείας κατά την ημερομηνία στην οποία αναφέρονται. Σχετικά με πληροφορίες που αναφέρονται στο μέλλον, έγινε η υπόθεση ότι αυτές έχουν συγκεντρωθεί κατά εύλογο τρόπο επί τη βάσει των καλύτερων διαθέσιμων εκτιμήσεων και κρίσεων της παρούσας διοίκησης της Εταιρείας κατά τη σημερινή ημερομηνία, ως προς τη μελλοντική οικονομική απόδοση της Εταιρείας. </a:t>
                      </a:r>
                    </a:p>
                  </a:txBody>
                  <a:tcPr/>
                </a:tc>
                <a:tc>
                  <a:txBody>
                    <a:bodyPr/>
                    <a:lstStyle/>
                    <a:p>
                      <a:pPr marL="0" marR="0" lvl="0" indent="0" algn="just" defTabSz="457200" rtl="0" eaLnBrk="1" fontAlgn="auto" latinLnBrk="0" hangingPunct="1">
                        <a:lnSpc>
                          <a:spcPct val="100000"/>
                        </a:lnSpc>
                        <a:spcBef>
                          <a:spcPts val="600"/>
                        </a:spcBef>
                        <a:spcAft>
                          <a:spcPts val="0"/>
                        </a:spcAft>
                        <a:buClrTx/>
                        <a:buSzTx/>
                        <a:buFontTx/>
                        <a:buNone/>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Η Έκθεση βασίζεται στις χρηματοοικονομικές, οικονομικές και πολιτικές συνθήκες και στις συνθήκες αγοράς, όπως υφίστανται και μπορούν να εκτιμηθούν κατά την ημερομηνία της παρούσας και ο Χρηματοοικονομικός Σύμβουλος δεν εκφράζει γνώμη για το αν οι συνθήκες αυτές θα συνεχίσουν να υφίστανται ή για το ποια τυχόν επίδραση θα είχε η αλλαγή των συνθηκών αυτών στις απόψεις που εκφράζονται στην παρούσα. Οι απόψεις, που εκφράζονται στην παρούσα τελούν, επίσης, υπό την επιφύλαξη αβεβαιοτήτων που σχετίζονται με σημαντικούς παράγοντες, όπως μελλοντικές εξελίξεις των δημοσιονομικών της χώρας, εξελίξεις στο εποπτικό και νομοθετικό πλαίσιο και στην ένταση του ανταγωνισμού στους κλάδους που δραστηριοποιείται η Εταιρεία και εξέλιξη της εμπορικής σχέσης της Εταιρείας με τον Προτείνοντα που είναι ο κύριος μέτοχος της Εταιρείας.</a:t>
                      </a:r>
                    </a:p>
                    <a:p>
                      <a:pPr marL="0" marR="0" lvl="0" indent="0" algn="just" defTabSz="457200" rtl="0" eaLnBrk="1" fontAlgn="auto" latinLnBrk="0" hangingPunct="1">
                        <a:lnSpc>
                          <a:spcPct val="100000"/>
                        </a:lnSpc>
                        <a:spcBef>
                          <a:spcPts val="600"/>
                        </a:spcBef>
                        <a:spcAft>
                          <a:spcPts val="0"/>
                        </a:spcAft>
                        <a:buClrTx/>
                        <a:buSzTx/>
                        <a:buFontTx/>
                        <a:buNone/>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Η Έκθεση δεν αποτελεί πρόταση για την οργάνωση, αναδοχή, χρηματοδότηση, επένδυση ή οποιασδήποτε άλλης φύσεως δέσμευση για την παροχή κεφαλαίων στην Εταιρεία ή κάποια συνδεδεμένη της, η οποία δύναται να παρασχεθεί μόνο μετά από επιτυχή ολοκλήρωση εσωτερικών διαδικασιών και εγκρίσεων του Χρηματοοικονομικού Συμβούλου. </a:t>
                      </a:r>
                    </a:p>
                    <a:p>
                      <a:pPr marL="0" marR="0" lvl="0" indent="0" algn="just" defTabSz="457200" rtl="0" eaLnBrk="1" fontAlgn="auto" latinLnBrk="0" hangingPunct="1">
                        <a:lnSpc>
                          <a:spcPct val="100000"/>
                        </a:lnSpc>
                        <a:spcBef>
                          <a:spcPts val="600"/>
                        </a:spcBef>
                        <a:spcAft>
                          <a:spcPts val="0"/>
                        </a:spcAft>
                        <a:buClrTx/>
                        <a:buSzTx/>
                        <a:buFontTx/>
                        <a:buNone/>
                        <a:tabLst/>
                        <a:defRPr/>
                      </a:pPr>
                      <a:endParaRPr lang="el-GR" dirty="0">
                        <a:latin typeface="Calibri" panose="020F0502020204030204" pitchFamily="34" charset="0"/>
                      </a:endParaRPr>
                    </a:p>
                  </a:txBody>
                  <a:tcPr/>
                </a:tc>
                <a:extLst>
                  <a:ext uri="{0D108BD9-81ED-4DB2-BD59-A6C34878D82A}">
                    <a16:rowId xmlns:a16="http://schemas.microsoft.com/office/drawing/2014/main" val="2414461569"/>
                  </a:ext>
                </a:extLst>
              </a:tr>
            </a:tbl>
          </a:graphicData>
        </a:graphic>
      </p:graphicFrame>
    </p:spTree>
    <p:extLst>
      <p:ext uri="{BB962C8B-B14F-4D97-AF65-F5344CB8AC3E}">
        <p14:creationId xmlns:p14="http://schemas.microsoft.com/office/powerpoint/2010/main" val="27763202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5 - Πίνακας"/>
          <p:cNvGraphicFramePr>
            <a:graphicFrameLocks noGrp="1"/>
          </p:cNvGraphicFramePr>
          <p:nvPr>
            <p:extLst>
              <p:ext uri="{D42A27DB-BD31-4B8C-83A1-F6EECF244321}">
                <p14:modId xmlns:p14="http://schemas.microsoft.com/office/powerpoint/2010/main" val="3411733826"/>
              </p:ext>
            </p:extLst>
          </p:nvPr>
        </p:nvGraphicFramePr>
        <p:xfrm>
          <a:off x="273050" y="1714858"/>
          <a:ext cx="4443286" cy="2553210"/>
        </p:xfrm>
        <a:graphic>
          <a:graphicData uri="http://schemas.openxmlformats.org/drawingml/2006/table">
            <a:tbl>
              <a:tblPr firstRow="1" bandRow="1">
                <a:tableStyleId>{5C22544A-7EE6-4342-B048-85BDC9FD1C3A}</a:tableStyleId>
              </a:tblPr>
              <a:tblGrid>
                <a:gridCol w="4443286">
                  <a:extLst>
                    <a:ext uri="{9D8B030D-6E8A-4147-A177-3AD203B41FA5}">
                      <a16:colId xmlns:a16="http://schemas.microsoft.com/office/drawing/2014/main" val="20000"/>
                    </a:ext>
                  </a:extLst>
                </a:gridCol>
              </a:tblGrid>
              <a:tr h="25532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a:solidFill>
                            <a:schemeClr val="tx1"/>
                          </a:solidFill>
                          <a:latin typeface="Calibri" panose="020F0502020204030204" pitchFamily="34" charset="0"/>
                          <a:cs typeface="Arial" pitchFamily="34" charset="0"/>
                        </a:rPr>
                        <a:t>EUROXX </a:t>
                      </a:r>
                      <a:r>
                        <a:rPr lang="el-GR" sz="1100" b="1" dirty="0">
                          <a:solidFill>
                            <a:schemeClr val="tx1"/>
                          </a:solidFill>
                          <a:latin typeface="Calibri" panose="020F0502020204030204" pitchFamily="34" charset="0"/>
                          <a:cs typeface="Arial" pitchFamily="34" charset="0"/>
                        </a:rPr>
                        <a:t>ΧΡΗΜΑΤΙΣΤΗΡΙΑΚΗ Α.Ε.Π.Ε.Υ.</a:t>
                      </a:r>
                      <a:endParaRPr lang="en-US" sz="1100" b="1" dirty="0">
                        <a:solidFill>
                          <a:schemeClr val="tx1"/>
                        </a:solidFill>
                        <a:latin typeface="Calibri" panose="020F0502020204030204"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b="1" dirty="0">
                        <a:solidFill>
                          <a:schemeClr val="tx1"/>
                        </a:solidFill>
                        <a:latin typeface="Calibri" panose="020F0502020204030204"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sz="1100" b="1" dirty="0">
                          <a:solidFill>
                            <a:schemeClr val="tx1"/>
                          </a:solidFill>
                          <a:latin typeface="Calibri" panose="020F0502020204030204" pitchFamily="34" charset="0"/>
                          <a:cs typeface="Arial" pitchFamily="34" charset="0"/>
                        </a:rPr>
                        <a:t>ΑΘΗΝΑ</a:t>
                      </a:r>
                      <a:endParaRPr lang="en-GB" sz="1100" b="1" dirty="0">
                        <a:solidFill>
                          <a:schemeClr val="tx1"/>
                        </a:solidFill>
                        <a:latin typeface="Calibri" panose="020F0502020204030204" pitchFamily="34" charset="0"/>
                        <a:cs typeface="Arial" pitchFamily="34" charset="0"/>
                      </a:endParaRPr>
                    </a:p>
                    <a:p>
                      <a:r>
                        <a:rPr lang="el-GR" sz="1100" b="0" dirty="0">
                          <a:solidFill>
                            <a:schemeClr val="tx1"/>
                          </a:solidFill>
                          <a:latin typeface="Calibri" panose="020F0502020204030204" pitchFamily="34" charset="0"/>
                          <a:cs typeface="Arial" pitchFamily="34" charset="0"/>
                        </a:rPr>
                        <a:t>Παλαιολόγου 7</a:t>
                      </a:r>
                      <a:r>
                        <a:rPr lang="en-US" sz="1100" b="0" dirty="0">
                          <a:solidFill>
                            <a:schemeClr val="tx1"/>
                          </a:solidFill>
                          <a:latin typeface="Calibri" panose="020F0502020204030204" pitchFamily="34" charset="0"/>
                          <a:cs typeface="Arial" pitchFamily="34" charset="0"/>
                        </a:rPr>
                        <a:t>, 152 32, </a:t>
                      </a:r>
                      <a:r>
                        <a:rPr lang="el-GR" sz="1100" b="0" dirty="0">
                          <a:solidFill>
                            <a:schemeClr val="tx1"/>
                          </a:solidFill>
                          <a:latin typeface="Calibri" panose="020F0502020204030204" pitchFamily="34" charset="0"/>
                          <a:cs typeface="Arial" pitchFamily="34" charset="0"/>
                        </a:rPr>
                        <a:t>Χαλάνδρι</a:t>
                      </a:r>
                      <a:r>
                        <a:rPr lang="en-US" sz="1100" b="0" dirty="0">
                          <a:solidFill>
                            <a:schemeClr val="tx1"/>
                          </a:solidFill>
                          <a:latin typeface="Calibri" panose="020F0502020204030204" pitchFamily="34" charset="0"/>
                          <a:cs typeface="Arial" pitchFamily="34" charset="0"/>
                        </a:rPr>
                        <a:t>,</a:t>
                      </a:r>
                      <a:r>
                        <a:rPr lang="el-GR" sz="1100" b="0" dirty="0">
                          <a:solidFill>
                            <a:schemeClr val="tx1"/>
                          </a:solidFill>
                          <a:latin typeface="Calibri" panose="020F0502020204030204" pitchFamily="34" charset="0"/>
                          <a:cs typeface="Arial" pitchFamily="34" charset="0"/>
                        </a:rPr>
                        <a:t> </a:t>
                      </a:r>
                      <a:endParaRPr lang="en-US" sz="1100" b="0" dirty="0">
                        <a:solidFill>
                          <a:schemeClr val="tx1"/>
                        </a:solidFill>
                        <a:latin typeface="Calibri" panose="020F0502020204030204" pitchFamily="34" charset="0"/>
                        <a:cs typeface="Arial" pitchFamily="34" charset="0"/>
                      </a:endParaRPr>
                    </a:p>
                    <a:p>
                      <a:r>
                        <a:rPr lang="el-GR" sz="1100" b="0" dirty="0">
                          <a:solidFill>
                            <a:schemeClr val="tx1"/>
                          </a:solidFill>
                          <a:latin typeface="Calibri" panose="020F0502020204030204" pitchFamily="34" charset="0"/>
                          <a:cs typeface="Arial" pitchFamily="34" charset="0"/>
                        </a:rPr>
                        <a:t>Τ. </a:t>
                      </a:r>
                      <a:r>
                        <a:rPr lang="en-US" sz="1100" b="0" dirty="0">
                          <a:solidFill>
                            <a:schemeClr val="tx1"/>
                          </a:solidFill>
                          <a:latin typeface="Calibri" panose="020F0502020204030204" pitchFamily="34" charset="0"/>
                          <a:cs typeface="Arial" pitchFamily="34" charset="0"/>
                        </a:rPr>
                        <a:t>+30 </a:t>
                      </a:r>
                      <a:r>
                        <a:rPr lang="el-GR" sz="1100" b="0" dirty="0">
                          <a:solidFill>
                            <a:schemeClr val="tx1"/>
                          </a:solidFill>
                          <a:latin typeface="Calibri" panose="020F0502020204030204" pitchFamily="34" charset="0"/>
                          <a:cs typeface="Arial" pitchFamily="34" charset="0"/>
                        </a:rPr>
                        <a:t>210 </a:t>
                      </a:r>
                      <a:r>
                        <a:rPr lang="en-GB" sz="1100" b="0" dirty="0">
                          <a:solidFill>
                            <a:schemeClr val="tx1"/>
                          </a:solidFill>
                          <a:latin typeface="Calibri" panose="020F0502020204030204" pitchFamily="34" charset="0"/>
                          <a:cs typeface="Arial" pitchFamily="34" charset="0"/>
                        </a:rPr>
                        <a:t>6879500</a:t>
                      </a:r>
                    </a:p>
                    <a:p>
                      <a:endParaRPr lang="en-GB" sz="1100" b="0" dirty="0">
                        <a:solidFill>
                          <a:schemeClr val="tx1"/>
                        </a:solidFill>
                        <a:latin typeface="Calibri" panose="020F0502020204030204" pitchFamily="34" charset="0"/>
                        <a:cs typeface="Arial" pitchFamily="34" charset="0"/>
                      </a:endParaRPr>
                    </a:p>
                    <a:p>
                      <a:r>
                        <a:rPr lang="el-GR" sz="1100" b="1" dirty="0">
                          <a:solidFill>
                            <a:schemeClr val="tx1"/>
                          </a:solidFill>
                          <a:latin typeface="Calibri" panose="020F0502020204030204" pitchFamily="34" charset="0"/>
                          <a:cs typeface="Arial" pitchFamily="34" charset="0"/>
                        </a:rPr>
                        <a:t>ΘΕΣΣΑΛΟΝΙΚΗ</a:t>
                      </a:r>
                      <a:endParaRPr lang="en-GB" sz="1100" b="1" dirty="0">
                        <a:solidFill>
                          <a:schemeClr val="tx1"/>
                        </a:solidFill>
                        <a:latin typeface="Calibri" panose="020F0502020204030204" pitchFamily="34" charset="0"/>
                        <a:cs typeface="Arial" pitchFamily="34" charset="0"/>
                      </a:endParaRPr>
                    </a:p>
                    <a:p>
                      <a:r>
                        <a:rPr lang="el-GR" sz="1100" b="0" dirty="0">
                          <a:solidFill>
                            <a:schemeClr val="tx1"/>
                          </a:solidFill>
                          <a:latin typeface="Calibri" panose="020F0502020204030204" pitchFamily="34" charset="0"/>
                          <a:cs typeface="Arial" pitchFamily="34" charset="0"/>
                        </a:rPr>
                        <a:t>Τσιμισκή </a:t>
                      </a:r>
                      <a:r>
                        <a:rPr lang="en-US" sz="1100" b="0" dirty="0">
                          <a:solidFill>
                            <a:schemeClr val="tx1"/>
                          </a:solidFill>
                          <a:latin typeface="Calibri" panose="020F0502020204030204" pitchFamily="34" charset="0"/>
                          <a:cs typeface="Arial" pitchFamily="34" charset="0"/>
                        </a:rPr>
                        <a:t>43</a:t>
                      </a:r>
                      <a:r>
                        <a:rPr lang="el-GR" sz="1100" b="0" dirty="0">
                          <a:solidFill>
                            <a:schemeClr val="tx1"/>
                          </a:solidFill>
                          <a:latin typeface="Calibri" panose="020F0502020204030204" pitchFamily="34" charset="0"/>
                          <a:cs typeface="Arial" pitchFamily="34" charset="0"/>
                        </a:rPr>
                        <a:t>Β</a:t>
                      </a:r>
                      <a:r>
                        <a:rPr lang="en-US" sz="1100" b="0" dirty="0">
                          <a:solidFill>
                            <a:schemeClr val="tx1"/>
                          </a:solidFill>
                          <a:latin typeface="Calibri" panose="020F0502020204030204" pitchFamily="34" charset="0"/>
                          <a:cs typeface="Arial" pitchFamily="34" charset="0"/>
                        </a:rPr>
                        <a:t> &amp; </a:t>
                      </a:r>
                      <a:r>
                        <a:rPr lang="el-GR" sz="1100" b="0" dirty="0">
                          <a:solidFill>
                            <a:schemeClr val="tx1"/>
                          </a:solidFill>
                          <a:latin typeface="Calibri" panose="020F0502020204030204" pitchFamily="34" charset="0"/>
                          <a:cs typeface="Arial" pitchFamily="34" charset="0"/>
                        </a:rPr>
                        <a:t>Ηρακλείου</a:t>
                      </a:r>
                      <a:r>
                        <a:rPr lang="en-US" sz="1100" b="0" dirty="0">
                          <a:solidFill>
                            <a:schemeClr val="tx1"/>
                          </a:solidFill>
                          <a:latin typeface="Calibri" panose="020F0502020204030204" pitchFamily="34" charset="0"/>
                          <a:cs typeface="Arial" pitchFamily="34" charset="0"/>
                        </a:rPr>
                        <a:t>, 54623</a:t>
                      </a:r>
                    </a:p>
                    <a:p>
                      <a:r>
                        <a:rPr lang="en-US" sz="1100" b="0" dirty="0">
                          <a:solidFill>
                            <a:schemeClr val="tx1"/>
                          </a:solidFill>
                          <a:latin typeface="Calibri" panose="020F0502020204030204" pitchFamily="34" charset="0"/>
                          <a:cs typeface="Arial" pitchFamily="34" charset="0"/>
                        </a:rPr>
                        <a:t>T. +20 2310 231373</a:t>
                      </a:r>
                    </a:p>
                    <a:p>
                      <a:r>
                        <a:rPr lang="el-GR" sz="1100" b="0" dirty="0">
                          <a:solidFill>
                            <a:schemeClr val="tx1"/>
                          </a:solidFill>
                          <a:latin typeface="Calibri" panose="020F0502020204030204" pitchFamily="34" charset="0"/>
                          <a:cs typeface="Arial" pitchFamily="34" charset="0"/>
                        </a:rPr>
                        <a:t> </a:t>
                      </a:r>
                      <a:endParaRPr lang="en-US" sz="1100" b="0" dirty="0">
                        <a:solidFill>
                          <a:schemeClr val="tx1"/>
                        </a:solidFill>
                        <a:latin typeface="Calibri" panose="020F0502020204030204" pitchFamily="34" charset="0"/>
                        <a:cs typeface="Arial" pitchFamily="34" charset="0"/>
                      </a:endParaRPr>
                    </a:p>
                    <a:p>
                      <a:r>
                        <a:rPr lang="el-GR" sz="1100" b="1" dirty="0" err="1">
                          <a:solidFill>
                            <a:schemeClr val="tx1"/>
                          </a:solidFill>
                          <a:latin typeface="Calibri" panose="020F0502020204030204" pitchFamily="34" charset="0"/>
                          <a:cs typeface="Arial" pitchFamily="34" charset="0"/>
                        </a:rPr>
                        <a:t>Εmail</a:t>
                      </a:r>
                      <a:r>
                        <a:rPr lang="el-GR" sz="1100" b="0" dirty="0">
                          <a:solidFill>
                            <a:schemeClr val="tx1"/>
                          </a:solidFill>
                          <a:latin typeface="Calibri" panose="020F0502020204030204" pitchFamily="34" charset="0"/>
                          <a:cs typeface="Arial" pitchFamily="34" charset="0"/>
                        </a:rPr>
                        <a:t>:  </a:t>
                      </a:r>
                      <a:r>
                        <a:rPr lang="en-US" sz="1100" b="0" dirty="0">
                          <a:solidFill>
                            <a:schemeClr val="tx1"/>
                          </a:solidFill>
                          <a:latin typeface="Calibri" panose="020F0502020204030204" pitchFamily="34" charset="0"/>
                          <a:cs typeface="Arial" pitchFamily="34" charset="0"/>
                        </a:rPr>
                        <a:t>info@euroxx.gr</a:t>
                      </a:r>
                      <a:endParaRPr lang="el-GR" sz="1100" b="0" dirty="0">
                        <a:solidFill>
                          <a:schemeClr val="tx1"/>
                        </a:solidFill>
                        <a:latin typeface="Calibri" panose="020F0502020204030204" pitchFamily="34" charset="0"/>
                        <a:cs typeface="Arial" pitchFamily="34" charset="0"/>
                      </a:endParaRPr>
                    </a:p>
                    <a:p>
                      <a:r>
                        <a:rPr lang="el-GR" sz="1100" b="0" dirty="0">
                          <a:solidFill>
                            <a:schemeClr val="tx1"/>
                          </a:solidFill>
                          <a:latin typeface="Calibri" panose="020F0502020204030204" pitchFamily="34" charset="0"/>
                          <a:cs typeface="Arial" pitchFamily="34" charset="0"/>
                        </a:rPr>
                        <a:t> </a:t>
                      </a:r>
                      <a:r>
                        <a:rPr lang="el-GR" sz="1100" b="1" dirty="0">
                          <a:solidFill>
                            <a:schemeClr val="tx1"/>
                          </a:solidFill>
                          <a:latin typeface="Calibri" panose="020F0502020204030204" pitchFamily="34" charset="0"/>
                          <a:cs typeface="Arial" pitchFamily="34" charset="0"/>
                        </a:rPr>
                        <a:t>W</a:t>
                      </a:r>
                      <a:r>
                        <a:rPr lang="en-GB" sz="1100" b="1" dirty="0">
                          <a:solidFill>
                            <a:schemeClr val="tx1"/>
                          </a:solidFill>
                          <a:latin typeface="Calibri" panose="020F0502020204030204" pitchFamily="34" charset="0"/>
                          <a:cs typeface="Arial" pitchFamily="34" charset="0"/>
                        </a:rPr>
                        <a:t>eb</a:t>
                      </a:r>
                      <a:r>
                        <a:rPr lang="el-GR" sz="1100" b="0" dirty="0">
                          <a:solidFill>
                            <a:schemeClr val="tx1"/>
                          </a:solidFill>
                          <a:latin typeface="Calibri" panose="020F0502020204030204" pitchFamily="34" charset="0"/>
                          <a:cs typeface="Arial" pitchFamily="34" charset="0"/>
                        </a:rPr>
                        <a:t> :</a:t>
                      </a:r>
                      <a:r>
                        <a:rPr lang="en-US" sz="1100" b="0" baseline="0" dirty="0">
                          <a:solidFill>
                            <a:schemeClr val="tx1"/>
                          </a:solidFill>
                          <a:latin typeface="Calibri" panose="020F0502020204030204" pitchFamily="34" charset="0"/>
                          <a:cs typeface="Arial" pitchFamily="34" charset="0"/>
                        </a:rPr>
                        <a:t> </a:t>
                      </a:r>
                      <a:r>
                        <a:rPr lang="en-US" sz="1100" b="0" baseline="0" dirty="0">
                          <a:solidFill>
                            <a:schemeClr val="tx1"/>
                          </a:solidFill>
                          <a:latin typeface="Calibri" panose="020F0502020204030204" pitchFamily="34" charset="0"/>
                          <a:cs typeface="Arial" pitchFamily="34" charset="0"/>
                          <a:hlinkClick r:id="rId2"/>
                        </a:rPr>
                        <a:t>www.euroxx.gr</a:t>
                      </a:r>
                      <a:endParaRPr lang="el-GR" sz="1100" b="0" dirty="0">
                        <a:solidFill>
                          <a:schemeClr val="tx1"/>
                        </a:solidFill>
                        <a:latin typeface="Calibri" panose="020F0502020204030204" pitchFamily="34" charset="0"/>
                        <a:cs typeface="Arial" pitchFamily="34" charset="0"/>
                      </a:endParaRPr>
                    </a:p>
                  </a:txBody>
                  <a:tcPr marT="60791" marB="60791">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3" name="Slide Number Placeholder 1">
            <a:extLst>
              <a:ext uri="{FF2B5EF4-FFF2-40B4-BE49-F238E27FC236}">
                <a16:creationId xmlns:a16="http://schemas.microsoft.com/office/drawing/2014/main" id="{A7E32C80-82AD-4AC3-9930-70066C45DB4B}"/>
              </a:ext>
            </a:extLst>
          </p:cNvPr>
          <p:cNvSpPr txBox="1">
            <a:spLocks/>
          </p:cNvSpPr>
          <p:nvPr/>
        </p:nvSpPr>
        <p:spPr>
          <a:xfrm>
            <a:off x="4242900" y="6390642"/>
            <a:ext cx="329099" cy="268169"/>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chemeClr val="bg2">
                    <a:lumMod val="1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62CEE064-A4C2-1743-AC6A-9763DDA675DB}" type="slidenum">
              <a:rPr lang="en-US" sz="900" smtClean="0">
                <a:solidFill>
                  <a:srgbClr val="558ED5"/>
                </a:solidFill>
              </a:rPr>
              <a:pPr algn="ctr"/>
              <a:t>19</a:t>
            </a:fld>
            <a:endParaRPr lang="en-US" sz="900" dirty="0">
              <a:solidFill>
                <a:srgbClr val="558ED5"/>
              </a:solidFill>
            </a:endParaRPr>
          </a:p>
        </p:txBody>
      </p:sp>
      <p:pic>
        <p:nvPicPr>
          <p:cNvPr id="4" name="Picture 3" descr="euroxx_logo_gr">
            <a:extLst>
              <a:ext uri="{FF2B5EF4-FFF2-40B4-BE49-F238E27FC236}">
                <a16:creationId xmlns:a16="http://schemas.microsoft.com/office/drawing/2014/main" id="{97C39937-DD08-4DE4-B457-6841D9986EE0}"/>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0465" y="6014879"/>
            <a:ext cx="1072342" cy="726743"/>
          </a:xfrm>
          <a:prstGeom prst="rect">
            <a:avLst/>
          </a:prstGeom>
          <a:noFill/>
          <a:ln>
            <a:noFill/>
          </a:ln>
        </p:spPr>
      </p:pic>
    </p:spTree>
    <p:extLst>
      <p:ext uri="{BB962C8B-B14F-4D97-AF65-F5344CB8AC3E}">
        <p14:creationId xmlns:p14="http://schemas.microsoft.com/office/powerpoint/2010/main" val="755594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4221742" y="1749480"/>
            <a:ext cx="4052739" cy="953927"/>
          </a:xfrm>
        </p:spPr>
        <p:txBody>
          <a:bodyPr/>
          <a:lstStyle/>
          <a:p>
            <a:r>
              <a:rPr lang="el-GR" dirty="0">
                <a:latin typeface="Calibri" panose="020F0502020204030204" pitchFamily="34" charset="0"/>
              </a:rPr>
              <a:t>Περιεχόμενα</a:t>
            </a:r>
            <a:endParaRPr lang="en-US" dirty="0">
              <a:latin typeface="Calibri" panose="020F0502020204030204" pitchFamily="34" charset="0"/>
            </a:endParaRPr>
          </a:p>
        </p:txBody>
      </p:sp>
      <p:pic>
        <p:nvPicPr>
          <p:cNvPr id="8" name="Picture 7" descr="A close up of a logo&#10;&#10;Description automatically generated">
            <a:extLst>
              <a:ext uri="{FF2B5EF4-FFF2-40B4-BE49-F238E27FC236}">
                <a16:creationId xmlns:a16="http://schemas.microsoft.com/office/drawing/2014/main" id="{8D9E66FC-29B9-4ED4-A6D3-D11A4EC98D2D}"/>
              </a:ext>
            </a:extLst>
          </p:cNvPr>
          <p:cNvPicPr>
            <a:picLocks noChangeAspect="1"/>
          </p:cNvPicPr>
          <p:nvPr/>
        </p:nvPicPr>
        <p:blipFill>
          <a:blip r:embed="rId2"/>
          <a:stretch>
            <a:fillRect/>
          </a:stretch>
        </p:blipFill>
        <p:spPr>
          <a:xfrm>
            <a:off x="3841709" y="332339"/>
            <a:ext cx="1183259" cy="896318"/>
          </a:xfrm>
          <a:prstGeom prst="rect">
            <a:avLst/>
          </a:prstGeom>
        </p:spPr>
      </p:pic>
      <p:sp>
        <p:nvSpPr>
          <p:cNvPr id="13" name="Slide Number Placeholder 1">
            <a:extLst>
              <a:ext uri="{FF2B5EF4-FFF2-40B4-BE49-F238E27FC236}">
                <a16:creationId xmlns:a16="http://schemas.microsoft.com/office/drawing/2014/main" id="{5179F158-13E0-4577-9504-B429CC00D77A}"/>
              </a:ext>
            </a:extLst>
          </p:cNvPr>
          <p:cNvSpPr>
            <a:spLocks noGrp="1"/>
          </p:cNvSpPr>
          <p:nvPr>
            <p:ph type="sldNum" sz="quarter" idx="12"/>
          </p:nvPr>
        </p:nvSpPr>
        <p:spPr>
          <a:xfrm>
            <a:off x="4242901" y="6390642"/>
            <a:ext cx="190438" cy="268169"/>
          </a:xfrm>
        </p:spPr>
        <p:txBody>
          <a:bodyPr/>
          <a:lstStyle/>
          <a:p>
            <a:pPr algn="ctr"/>
            <a:fld id="{62CEE064-A4C2-1743-AC6A-9763DDA675DB}" type="slidenum">
              <a:rPr lang="en-US" b="0" smtClean="0">
                <a:solidFill>
                  <a:srgbClr val="558ED5"/>
                </a:solidFill>
              </a:rPr>
              <a:pPr algn="ctr"/>
              <a:t>2</a:t>
            </a:fld>
            <a:endParaRPr lang="en-US" b="0" dirty="0">
              <a:solidFill>
                <a:srgbClr val="558ED5"/>
              </a:solidFill>
            </a:endParaRPr>
          </a:p>
        </p:txBody>
      </p:sp>
      <p:sp>
        <p:nvSpPr>
          <p:cNvPr id="2" name="Rectangle 1">
            <a:extLst>
              <a:ext uri="{FF2B5EF4-FFF2-40B4-BE49-F238E27FC236}">
                <a16:creationId xmlns:a16="http://schemas.microsoft.com/office/drawing/2014/main" id="{532DC985-2EA5-4D79-B5B5-27E3B4F5EEE0}"/>
              </a:ext>
            </a:extLst>
          </p:cNvPr>
          <p:cNvSpPr/>
          <p:nvPr/>
        </p:nvSpPr>
        <p:spPr>
          <a:xfrm>
            <a:off x="4338120" y="2883520"/>
            <a:ext cx="4572000" cy="1631216"/>
          </a:xfrm>
          <a:prstGeom prst="rect">
            <a:avLst/>
          </a:prstGeom>
        </p:spPr>
        <p:txBody>
          <a:bodyPr>
            <a:spAutoFit/>
          </a:bodyPr>
          <a:lstStyle/>
          <a:p>
            <a:pPr>
              <a:spcAft>
                <a:spcPts val="1200"/>
              </a:spcAft>
            </a:pPr>
            <a:r>
              <a:rPr lang="en-US" sz="1200" b="1" dirty="0">
                <a:solidFill>
                  <a:srgbClr val="000000"/>
                </a:solidFill>
                <a:latin typeface="Calibri" panose="020F0502020204030204" pitchFamily="34" charset="0"/>
              </a:rPr>
              <a:t> </a:t>
            </a:r>
            <a:r>
              <a:rPr lang="en-US" sz="1200" b="1" dirty="0">
                <a:solidFill>
                  <a:schemeClr val="tx2">
                    <a:lumMod val="20000"/>
                    <a:lumOff val="80000"/>
                  </a:schemeClr>
                </a:solidFill>
                <a:latin typeface="Calibri" panose="020F0502020204030204" pitchFamily="34" charset="0"/>
              </a:rPr>
              <a:t>01</a:t>
            </a:r>
            <a:r>
              <a:rPr lang="en-US" sz="1200" b="1" dirty="0">
                <a:solidFill>
                  <a:srgbClr val="000000"/>
                </a:solidFill>
                <a:latin typeface="Calibri" panose="020F0502020204030204" pitchFamily="34" charset="0"/>
              </a:rPr>
              <a:t> </a:t>
            </a:r>
            <a:r>
              <a:rPr lang="el-GR" sz="1200" b="1" dirty="0">
                <a:solidFill>
                  <a:srgbClr val="000000"/>
                </a:solidFill>
                <a:latin typeface="Calibri" panose="020F0502020204030204" pitchFamily="34" charset="0"/>
              </a:rPr>
              <a:t>Εισαγωγή</a:t>
            </a:r>
          </a:p>
          <a:p>
            <a:pPr>
              <a:spcAft>
                <a:spcPts val="1200"/>
              </a:spcAft>
            </a:pPr>
            <a:r>
              <a:rPr lang="en-US" sz="1200" b="1" dirty="0">
                <a:solidFill>
                  <a:srgbClr val="000000"/>
                </a:solidFill>
                <a:latin typeface="Calibri" panose="020F0502020204030204" pitchFamily="34" charset="0"/>
              </a:rPr>
              <a:t> </a:t>
            </a:r>
            <a:r>
              <a:rPr lang="en-US" sz="1200" b="1" dirty="0">
                <a:solidFill>
                  <a:schemeClr val="tx2">
                    <a:lumMod val="20000"/>
                    <a:lumOff val="80000"/>
                  </a:schemeClr>
                </a:solidFill>
                <a:latin typeface="Calibri" panose="020F0502020204030204" pitchFamily="34" charset="0"/>
              </a:rPr>
              <a:t>02</a:t>
            </a:r>
            <a:r>
              <a:rPr lang="en-US" sz="1200" b="1" dirty="0">
                <a:solidFill>
                  <a:srgbClr val="000000"/>
                </a:solidFill>
                <a:latin typeface="Calibri" panose="020F0502020204030204" pitchFamily="34" charset="0"/>
              </a:rPr>
              <a:t> </a:t>
            </a:r>
            <a:r>
              <a:rPr lang="el-GR" sz="1200" b="1" dirty="0">
                <a:solidFill>
                  <a:srgbClr val="000000"/>
                </a:solidFill>
                <a:latin typeface="Calibri" panose="020F0502020204030204" pitchFamily="34" charset="0"/>
              </a:rPr>
              <a:t>Σύντομη Περιγραφή της Συναλλαγής</a:t>
            </a:r>
            <a:endParaRPr lang="en-US" sz="1200" b="1" dirty="0">
              <a:solidFill>
                <a:srgbClr val="000000"/>
              </a:solidFill>
              <a:latin typeface="Calibri" panose="020F0502020204030204" pitchFamily="34" charset="0"/>
            </a:endParaRPr>
          </a:p>
          <a:p>
            <a:pPr>
              <a:spcAft>
                <a:spcPts val="1200"/>
              </a:spcAft>
            </a:pPr>
            <a:r>
              <a:rPr lang="en-US" sz="1200" b="1" dirty="0">
                <a:solidFill>
                  <a:srgbClr val="000000"/>
                </a:solidFill>
                <a:latin typeface="Calibri" panose="020F0502020204030204" pitchFamily="34" charset="0"/>
              </a:rPr>
              <a:t> </a:t>
            </a:r>
            <a:r>
              <a:rPr lang="en-US" sz="1200" b="1" dirty="0">
                <a:solidFill>
                  <a:schemeClr val="tx2">
                    <a:lumMod val="20000"/>
                    <a:lumOff val="80000"/>
                  </a:schemeClr>
                </a:solidFill>
                <a:latin typeface="Calibri" panose="020F0502020204030204" pitchFamily="34" charset="0"/>
              </a:rPr>
              <a:t>03</a:t>
            </a:r>
            <a:r>
              <a:rPr lang="en-US" sz="1200" b="1" dirty="0">
                <a:solidFill>
                  <a:srgbClr val="000000"/>
                </a:solidFill>
                <a:latin typeface="Calibri" panose="020F0502020204030204" pitchFamily="34" charset="0"/>
              </a:rPr>
              <a:t> </a:t>
            </a:r>
            <a:r>
              <a:rPr lang="el-GR" sz="1200" b="1" dirty="0">
                <a:solidFill>
                  <a:srgbClr val="000000"/>
                </a:solidFill>
                <a:latin typeface="Calibri" panose="020F0502020204030204" pitchFamily="34" charset="0"/>
              </a:rPr>
              <a:t>Μεθοδολογία</a:t>
            </a:r>
            <a:r>
              <a:rPr lang="en-US" sz="1200" b="1" dirty="0">
                <a:solidFill>
                  <a:srgbClr val="000000"/>
                </a:solidFill>
                <a:latin typeface="Calibri" panose="020F0502020204030204" pitchFamily="34" charset="0"/>
              </a:rPr>
              <a:t> </a:t>
            </a:r>
            <a:endParaRPr lang="el-GR" sz="1200" b="1" dirty="0">
              <a:solidFill>
                <a:srgbClr val="000000"/>
              </a:solidFill>
              <a:latin typeface="Calibri" panose="020F0502020204030204" pitchFamily="34" charset="0"/>
            </a:endParaRPr>
          </a:p>
          <a:p>
            <a:pPr>
              <a:spcAft>
                <a:spcPts val="1200"/>
              </a:spcAft>
            </a:pPr>
            <a:r>
              <a:rPr lang="en-US" sz="1200" b="1" dirty="0">
                <a:solidFill>
                  <a:schemeClr val="tx2">
                    <a:lumMod val="20000"/>
                    <a:lumOff val="80000"/>
                  </a:schemeClr>
                </a:solidFill>
                <a:latin typeface="Calibri" panose="020F0502020204030204" pitchFamily="34" charset="0"/>
              </a:rPr>
              <a:t> 04</a:t>
            </a:r>
            <a:r>
              <a:rPr lang="en-US" sz="1200" b="1" dirty="0">
                <a:solidFill>
                  <a:srgbClr val="000000"/>
                </a:solidFill>
                <a:latin typeface="Calibri" panose="020F0502020204030204" pitchFamily="34" charset="0"/>
              </a:rPr>
              <a:t> </a:t>
            </a:r>
            <a:r>
              <a:rPr lang="el-GR" sz="1200" b="1" dirty="0">
                <a:solidFill>
                  <a:srgbClr val="000000"/>
                </a:solidFill>
                <a:latin typeface="Calibri" panose="020F0502020204030204" pitchFamily="34" charset="0"/>
              </a:rPr>
              <a:t>Σύνοψη Απόψεων </a:t>
            </a:r>
            <a:endParaRPr lang="en-US" sz="1200" b="1" dirty="0">
              <a:solidFill>
                <a:srgbClr val="000000"/>
              </a:solidFill>
              <a:latin typeface="Calibri" panose="020F0502020204030204" pitchFamily="34" charset="0"/>
            </a:endParaRPr>
          </a:p>
          <a:p>
            <a:pPr>
              <a:spcAft>
                <a:spcPts val="1200"/>
              </a:spcAft>
            </a:pPr>
            <a:r>
              <a:rPr lang="en-US" sz="1200" b="1" dirty="0">
                <a:solidFill>
                  <a:srgbClr val="000000"/>
                </a:solidFill>
                <a:latin typeface="Calibri" panose="020F0502020204030204" pitchFamily="34" charset="0"/>
              </a:rPr>
              <a:t> </a:t>
            </a:r>
            <a:r>
              <a:rPr lang="en-US" sz="1200" b="1" dirty="0">
                <a:solidFill>
                  <a:schemeClr val="tx2">
                    <a:lumMod val="20000"/>
                    <a:lumOff val="80000"/>
                  </a:schemeClr>
                </a:solidFill>
                <a:latin typeface="Calibri" panose="020F0502020204030204" pitchFamily="34" charset="0"/>
              </a:rPr>
              <a:t>05</a:t>
            </a:r>
            <a:r>
              <a:rPr lang="en-US" sz="1200" b="1" dirty="0">
                <a:solidFill>
                  <a:srgbClr val="000000"/>
                </a:solidFill>
                <a:latin typeface="Calibri" panose="020F0502020204030204" pitchFamily="34" charset="0"/>
              </a:rPr>
              <a:t> </a:t>
            </a:r>
            <a:r>
              <a:rPr lang="el-GR" sz="1200" b="1" dirty="0">
                <a:solidFill>
                  <a:srgbClr val="000000"/>
                </a:solidFill>
                <a:latin typeface="Calibri" panose="020F0502020204030204" pitchFamily="34" charset="0"/>
              </a:rPr>
              <a:t>Ρήτρα μη Ευθύνης</a:t>
            </a:r>
          </a:p>
        </p:txBody>
      </p:sp>
      <p:pic>
        <p:nvPicPr>
          <p:cNvPr id="9" name="Picture 8" descr="euroxx_logo_gr">
            <a:extLst>
              <a:ext uri="{FF2B5EF4-FFF2-40B4-BE49-F238E27FC236}">
                <a16:creationId xmlns:a16="http://schemas.microsoft.com/office/drawing/2014/main" id="{76EDAB60-8BEB-4786-8B29-D86682A1BDC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01949" y="332339"/>
            <a:ext cx="1302202" cy="896318"/>
          </a:xfrm>
          <a:prstGeom prst="rect">
            <a:avLst/>
          </a:prstGeom>
          <a:noFill/>
          <a:ln>
            <a:noFill/>
          </a:ln>
        </p:spPr>
      </p:pic>
    </p:spTree>
    <p:extLst>
      <p:ext uri="{BB962C8B-B14F-4D97-AF65-F5344CB8AC3E}">
        <p14:creationId xmlns:p14="http://schemas.microsoft.com/office/powerpoint/2010/main" val="2747914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ABBB87C-0FCF-4AF3-9B1C-0091232A28F7}"/>
              </a:ext>
            </a:extLst>
          </p:cNvPr>
          <p:cNvSpPr>
            <a:spLocks noGrp="1"/>
          </p:cNvSpPr>
          <p:nvPr>
            <p:ph type="body" sz="quarter" idx="13"/>
          </p:nvPr>
        </p:nvSpPr>
        <p:spPr>
          <a:xfrm>
            <a:off x="241160" y="303213"/>
            <a:ext cx="8714352" cy="753329"/>
          </a:xfrm>
        </p:spPr>
        <p:txBody>
          <a:bodyPr anchor="ctr" anchorCtr="0"/>
          <a:lstStyle/>
          <a:p>
            <a:pPr algn="just"/>
            <a:r>
              <a:rPr lang="el-GR" sz="1400" dirty="0"/>
              <a:t>Γλωσσάρι </a:t>
            </a:r>
            <a:endParaRPr lang="en-GB" sz="1400" dirty="0"/>
          </a:p>
        </p:txBody>
      </p:sp>
      <p:sp>
        <p:nvSpPr>
          <p:cNvPr id="7" name="2 - Θέση περιεχομένου"/>
          <p:cNvSpPr txBox="1">
            <a:spLocks/>
          </p:cNvSpPr>
          <p:nvPr/>
        </p:nvSpPr>
        <p:spPr>
          <a:xfrm>
            <a:off x="4640400" y="1183384"/>
            <a:ext cx="4315112" cy="4351005"/>
          </a:xfrm>
          <a:prstGeom prst="rect">
            <a:avLst/>
          </a:prstGeom>
        </p:spPr>
        <p:txBody>
          <a:bodyPr/>
          <a:lstStyle/>
          <a:p>
            <a:pPr algn="just"/>
            <a:endParaRPr lang="el-GR" sz="1100" dirty="0">
              <a:solidFill>
                <a:schemeClr val="bg2">
                  <a:lumMod val="10000"/>
                </a:schemeClr>
              </a:solidFill>
            </a:endParaRPr>
          </a:p>
        </p:txBody>
      </p:sp>
      <p:sp>
        <p:nvSpPr>
          <p:cNvPr id="6" name="2 - Θέση περιεχομένου">
            <a:extLst>
              <a:ext uri="{FF2B5EF4-FFF2-40B4-BE49-F238E27FC236}">
                <a16:creationId xmlns:a16="http://schemas.microsoft.com/office/drawing/2014/main" id="{D149BBFD-9A13-4C46-9DD2-D9131FA49215}"/>
              </a:ext>
            </a:extLst>
          </p:cNvPr>
          <p:cNvSpPr txBox="1">
            <a:spLocks/>
          </p:cNvSpPr>
          <p:nvPr/>
        </p:nvSpPr>
        <p:spPr>
          <a:xfrm>
            <a:off x="4645022" y="1183383"/>
            <a:ext cx="4315112" cy="4351005"/>
          </a:xfrm>
          <a:prstGeom prst="rect">
            <a:avLst/>
          </a:prstGeom>
        </p:spPr>
        <p:txBody>
          <a:bodyPr/>
          <a:lstStyle/>
          <a:p>
            <a:pPr marL="171450" indent="-171450" algn="just">
              <a:buFont typeface="Arial" panose="020B0604020202020204" pitchFamily="34" charset="0"/>
              <a:buChar char="•"/>
            </a:pPr>
            <a:endParaRPr lang="en-US" sz="1100" dirty="0">
              <a:solidFill>
                <a:schemeClr val="bg2">
                  <a:lumMod val="10000"/>
                </a:schemeClr>
              </a:solidFill>
            </a:endParaRPr>
          </a:p>
          <a:p>
            <a:pPr algn="just"/>
            <a:endParaRPr lang="el-GR" sz="1100" dirty="0">
              <a:solidFill>
                <a:schemeClr val="bg2">
                  <a:lumMod val="10000"/>
                </a:schemeClr>
              </a:solidFill>
            </a:endParaRPr>
          </a:p>
        </p:txBody>
      </p:sp>
      <p:sp>
        <p:nvSpPr>
          <p:cNvPr id="10" name="Slide Number Placeholder 1">
            <a:extLst>
              <a:ext uri="{FF2B5EF4-FFF2-40B4-BE49-F238E27FC236}">
                <a16:creationId xmlns:a16="http://schemas.microsoft.com/office/drawing/2014/main" id="{9D1FFBEC-AE50-4DF1-9702-5C2F0AF20729}"/>
              </a:ext>
            </a:extLst>
          </p:cNvPr>
          <p:cNvSpPr txBox="1">
            <a:spLocks/>
          </p:cNvSpPr>
          <p:nvPr/>
        </p:nvSpPr>
        <p:spPr>
          <a:xfrm>
            <a:off x="4242901" y="6390642"/>
            <a:ext cx="190438" cy="268169"/>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chemeClr val="bg2">
                    <a:lumMod val="1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62CEE064-A4C2-1743-AC6A-9763DDA675DB}" type="slidenum">
              <a:rPr lang="en-US" sz="900" smtClean="0">
                <a:solidFill>
                  <a:srgbClr val="558ED5"/>
                </a:solidFill>
              </a:rPr>
              <a:pPr algn="ctr"/>
              <a:t>3</a:t>
            </a:fld>
            <a:endParaRPr lang="en-US" sz="900" dirty="0">
              <a:solidFill>
                <a:srgbClr val="558ED5"/>
              </a:solidFill>
            </a:endParaRPr>
          </a:p>
        </p:txBody>
      </p:sp>
      <p:graphicFrame>
        <p:nvGraphicFramePr>
          <p:cNvPr id="12" name="Πίνακας 5">
            <a:extLst>
              <a:ext uri="{FF2B5EF4-FFF2-40B4-BE49-F238E27FC236}">
                <a16:creationId xmlns:a16="http://schemas.microsoft.com/office/drawing/2014/main" id="{957DE8AE-9FAF-4D43-B3B3-C69DBE2A5D66}"/>
              </a:ext>
            </a:extLst>
          </p:cNvPr>
          <p:cNvGraphicFramePr>
            <a:graphicFrameLocks noGrp="1"/>
          </p:cNvGraphicFramePr>
          <p:nvPr>
            <p:extLst>
              <p:ext uri="{D42A27DB-BD31-4B8C-83A1-F6EECF244321}">
                <p14:modId xmlns:p14="http://schemas.microsoft.com/office/powerpoint/2010/main" val="3357952576"/>
              </p:ext>
            </p:extLst>
          </p:nvPr>
        </p:nvGraphicFramePr>
        <p:xfrm>
          <a:off x="345552" y="1418591"/>
          <a:ext cx="7651291" cy="2002878"/>
        </p:xfrm>
        <a:graphic>
          <a:graphicData uri="http://schemas.openxmlformats.org/drawingml/2006/table">
            <a:tbl>
              <a:tblPr firstRow="1" firstCol="1" lastRow="1" lastCol="1" bandRow="1" bandCol="1">
                <a:tableStyleId>{2D5ABB26-0587-4C30-8999-92F81FD0307C}</a:tableStyleId>
              </a:tblPr>
              <a:tblGrid>
                <a:gridCol w="3661183">
                  <a:extLst>
                    <a:ext uri="{9D8B030D-6E8A-4147-A177-3AD203B41FA5}">
                      <a16:colId xmlns:a16="http://schemas.microsoft.com/office/drawing/2014/main" val="20000"/>
                    </a:ext>
                  </a:extLst>
                </a:gridCol>
                <a:gridCol w="3990108">
                  <a:extLst>
                    <a:ext uri="{9D8B030D-6E8A-4147-A177-3AD203B41FA5}">
                      <a16:colId xmlns:a16="http://schemas.microsoft.com/office/drawing/2014/main" val="20001"/>
                    </a:ext>
                  </a:extLst>
                </a:gridCol>
              </a:tblGrid>
              <a:tr h="0">
                <a:tc>
                  <a:txBody>
                    <a:bodyPr/>
                    <a:lstStyle/>
                    <a:p>
                      <a:pPr algn="just">
                        <a:lnSpc>
                          <a:spcPts val="1400"/>
                        </a:lnSpc>
                        <a:spcAft>
                          <a:spcPts val="800"/>
                        </a:spcAft>
                      </a:pPr>
                      <a:r>
                        <a:rPr lang="el-GR" sz="1100" b="1" dirty="0">
                          <a:solidFill>
                            <a:srgbClr val="000000"/>
                          </a:solidFill>
                          <a:effectLst/>
                          <a:latin typeface="Calibri" panose="020F0502020204030204" pitchFamily="34" charset="0"/>
                          <a:ea typeface="Times New Roman"/>
                          <a:cs typeface="Times New Roman"/>
                        </a:rPr>
                        <a:t>Αριθμός Μετοχών (σύνολο)</a:t>
                      </a:r>
                    </a:p>
                  </a:txBody>
                  <a:tcPr marL="51345" marR="51345" marT="0" marB="0" anchor="ctr"/>
                </a:tc>
                <a:tc>
                  <a:txBody>
                    <a:bodyPr/>
                    <a:lstStyle/>
                    <a:p>
                      <a:pPr algn="just">
                        <a:lnSpc>
                          <a:spcPts val="1400"/>
                        </a:lnSpc>
                        <a:spcAft>
                          <a:spcPts val="800"/>
                        </a:spcAft>
                      </a:pPr>
                      <a:r>
                        <a:rPr lang="el-GR" sz="1100" dirty="0">
                          <a:effectLst/>
                          <a:latin typeface="Calibri" panose="020F0502020204030204" pitchFamily="34" charset="0"/>
                        </a:rPr>
                        <a:t>245.497.164</a:t>
                      </a:r>
                    </a:p>
                  </a:txBody>
                  <a:tcPr marL="51345" marR="51345" marT="0" marB="0" anchor="ctr"/>
                </a:tc>
                <a:extLst>
                  <a:ext uri="{0D108BD9-81ED-4DB2-BD59-A6C34878D82A}">
                    <a16:rowId xmlns:a16="http://schemas.microsoft.com/office/drawing/2014/main" val="352182563"/>
                  </a:ext>
                </a:extLst>
              </a:tr>
              <a:tr h="0">
                <a:tc>
                  <a:txBody>
                    <a:bodyPr/>
                    <a:lstStyle/>
                    <a:p>
                      <a:pPr algn="just">
                        <a:lnSpc>
                          <a:spcPts val="1400"/>
                        </a:lnSpc>
                        <a:spcAft>
                          <a:spcPts val="800"/>
                        </a:spcAft>
                      </a:pPr>
                      <a:r>
                        <a:rPr lang="el-GR" sz="1100" b="1" dirty="0">
                          <a:solidFill>
                            <a:srgbClr val="000000"/>
                          </a:solidFill>
                          <a:effectLst/>
                          <a:latin typeface="Calibri" panose="020F0502020204030204" pitchFamily="34" charset="0"/>
                          <a:ea typeface="Times New Roman"/>
                          <a:cs typeface="Times New Roman"/>
                        </a:rPr>
                        <a:t>Δημόσια Πρόταση</a:t>
                      </a:r>
                    </a:p>
                  </a:txBody>
                  <a:tcPr marL="51345" marR="51345" marT="0" marB="0" anchor="ctr"/>
                </a:tc>
                <a:tc>
                  <a:txBody>
                    <a:bodyPr/>
                    <a:lstStyle/>
                    <a:p>
                      <a:pPr algn="just">
                        <a:lnSpc>
                          <a:spcPts val="1400"/>
                        </a:lnSpc>
                        <a:spcAft>
                          <a:spcPts val="800"/>
                        </a:spcAft>
                      </a:pPr>
                      <a:r>
                        <a:rPr lang="el-GR" sz="1100" dirty="0">
                          <a:effectLst/>
                          <a:latin typeface="Calibri" panose="020F0502020204030204" pitchFamily="34" charset="0"/>
                        </a:rPr>
                        <a:t>Η επικείμενη υποβολή υποχρεωτικής δημόσιας πρότασης αγοράς κινητών αξιών </a:t>
                      </a:r>
                    </a:p>
                  </a:txBody>
                  <a:tcPr marL="51345" marR="51345" marT="0" marB="0" anchor="ctr"/>
                </a:tc>
                <a:extLst>
                  <a:ext uri="{0D108BD9-81ED-4DB2-BD59-A6C34878D82A}">
                    <a16:rowId xmlns:a16="http://schemas.microsoft.com/office/drawing/2014/main" val="10000"/>
                  </a:ext>
                </a:extLst>
              </a:tr>
              <a:tr h="145961">
                <a:tc>
                  <a:txBody>
                    <a:bodyPr/>
                    <a:lstStyle/>
                    <a:p>
                      <a:pPr marL="0" marR="0" lvl="0" indent="0" algn="just" defTabSz="457200" rtl="0" eaLnBrk="1" fontAlgn="auto" latinLnBrk="0" hangingPunct="1">
                        <a:lnSpc>
                          <a:spcPts val="1400"/>
                        </a:lnSpc>
                        <a:spcBef>
                          <a:spcPts val="0"/>
                        </a:spcBef>
                        <a:spcAft>
                          <a:spcPts val="800"/>
                        </a:spcAft>
                        <a:buClrTx/>
                        <a:buSzTx/>
                        <a:buFontTx/>
                        <a:buNone/>
                        <a:tabLst/>
                        <a:defRPr/>
                      </a:pPr>
                      <a:r>
                        <a:rPr lang="el-GR" sz="1100" b="1" dirty="0">
                          <a:effectLst/>
                          <a:latin typeface="Calibri" panose="020F0502020204030204" pitchFamily="34" charset="0"/>
                        </a:rPr>
                        <a:t>Έκθεση Αποτίμησης ή Αποτίμηση ή Έκθεση</a:t>
                      </a:r>
                      <a:endParaRPr lang="en-US" sz="1100" b="1" dirty="0">
                        <a:effectLst/>
                        <a:latin typeface="Calibri" panose="020F0502020204030204" pitchFamily="34" charset="0"/>
                      </a:endParaRPr>
                    </a:p>
                  </a:txBody>
                  <a:tcPr marL="51345" marR="51345" marT="0" marB="0" anchor="ctr"/>
                </a:tc>
                <a:tc>
                  <a:txBody>
                    <a:bodyPr/>
                    <a:lstStyle/>
                    <a:p>
                      <a:pPr marL="0" marR="0" lvl="0" indent="0" algn="just" defTabSz="457200" rtl="0" eaLnBrk="1" fontAlgn="auto" latinLnBrk="0" hangingPunct="1">
                        <a:lnSpc>
                          <a:spcPts val="1400"/>
                        </a:lnSpc>
                        <a:spcBef>
                          <a:spcPts val="0"/>
                        </a:spcBef>
                        <a:spcAft>
                          <a:spcPts val="800"/>
                        </a:spcAft>
                        <a:buClrTx/>
                        <a:buSzTx/>
                        <a:buFontTx/>
                        <a:buNone/>
                        <a:tabLst/>
                        <a:defRPr/>
                      </a:pPr>
                      <a:r>
                        <a:rPr lang="el-GR" sz="1100" dirty="0">
                          <a:effectLst/>
                          <a:latin typeface="Calibri" panose="020F0502020204030204" pitchFamily="34" charset="0"/>
                        </a:rPr>
                        <a:t>Η έκθεση του Συμβούλου αναφορικά με την αποτίμηση των μετοχών της Εταιρείας </a:t>
                      </a:r>
                      <a:endParaRPr lang="en-US" sz="1100" dirty="0">
                        <a:solidFill>
                          <a:srgbClr val="000000"/>
                        </a:solidFill>
                        <a:effectLst/>
                        <a:latin typeface="Calibri" panose="020F0502020204030204" pitchFamily="34" charset="0"/>
                        <a:ea typeface="Times New Roman"/>
                        <a:cs typeface="Times New Roman"/>
                      </a:endParaRPr>
                    </a:p>
                  </a:txBody>
                  <a:tcPr marL="51345" marR="51345" marT="0" marB="0" anchor="ctr"/>
                </a:tc>
                <a:extLst>
                  <a:ext uri="{0D108BD9-81ED-4DB2-BD59-A6C34878D82A}">
                    <a16:rowId xmlns:a16="http://schemas.microsoft.com/office/drawing/2014/main" val="1957988414"/>
                  </a:ext>
                </a:extLst>
              </a:tr>
              <a:tr h="220229">
                <a:tc>
                  <a:txBody>
                    <a:bodyPr/>
                    <a:lstStyle/>
                    <a:p>
                      <a:pPr algn="just">
                        <a:lnSpc>
                          <a:spcPts val="1400"/>
                        </a:lnSpc>
                        <a:spcAft>
                          <a:spcPts val="800"/>
                        </a:spcAft>
                      </a:pPr>
                      <a:r>
                        <a:rPr lang="el-GR" sz="1100" b="1" dirty="0">
                          <a:effectLst/>
                          <a:latin typeface="Calibri" panose="020F0502020204030204" pitchFamily="34" charset="0"/>
                        </a:rPr>
                        <a:t>Εταιρεία</a:t>
                      </a:r>
                      <a:endParaRPr lang="el-GR" sz="1100" b="1" dirty="0">
                        <a:solidFill>
                          <a:srgbClr val="000000"/>
                        </a:solidFill>
                        <a:effectLst/>
                        <a:latin typeface="Calibri" panose="020F0502020204030204" pitchFamily="34" charset="0"/>
                        <a:ea typeface="Times New Roman"/>
                        <a:cs typeface="Times New Roman"/>
                      </a:endParaRPr>
                    </a:p>
                  </a:txBody>
                  <a:tcPr marL="51345" marR="51345" marT="0" marB="0" anchor="ctr"/>
                </a:tc>
                <a:tc>
                  <a:txBody>
                    <a:bodyPr/>
                    <a:lstStyle/>
                    <a:p>
                      <a:pPr algn="just">
                        <a:lnSpc>
                          <a:spcPts val="1400"/>
                        </a:lnSpc>
                        <a:spcAft>
                          <a:spcPts val="800"/>
                        </a:spcAft>
                      </a:pPr>
                      <a:r>
                        <a:rPr lang="el-GR" sz="1100" dirty="0">
                          <a:effectLst/>
                          <a:latin typeface="Calibri" panose="020F0502020204030204" pitchFamily="34" charset="0"/>
                        </a:rPr>
                        <a:t>ΙΧΘΥΟΤΡΟΦΕΙΑ ΣΕΛΟΝΤΑ ΑΝΩΝΥΜΟΣ ΕΤΑΙΡΙΑ ΓΕΩΡΓΙΚΩΝ ΕΚΜΕΤΑΛΛΕΥΣΕΩΝ</a:t>
                      </a:r>
                      <a:endParaRPr lang="el-GR" sz="1100" dirty="0">
                        <a:solidFill>
                          <a:srgbClr val="000000"/>
                        </a:solidFill>
                        <a:effectLst/>
                        <a:latin typeface="Calibri" panose="020F0502020204030204" pitchFamily="34" charset="0"/>
                        <a:ea typeface="Times New Roman"/>
                        <a:cs typeface="Times New Roman"/>
                      </a:endParaRPr>
                    </a:p>
                  </a:txBody>
                  <a:tcPr marL="51345" marR="51345" marT="0" marB="0" anchor="ctr"/>
                </a:tc>
                <a:extLst>
                  <a:ext uri="{0D108BD9-81ED-4DB2-BD59-A6C34878D82A}">
                    <a16:rowId xmlns:a16="http://schemas.microsoft.com/office/drawing/2014/main" val="4097021962"/>
                  </a:ext>
                </a:extLst>
              </a:tr>
              <a:tr h="301721">
                <a:tc>
                  <a:txBody>
                    <a:bodyPr/>
                    <a:lstStyle/>
                    <a:p>
                      <a:pPr algn="just">
                        <a:lnSpc>
                          <a:spcPts val="1400"/>
                        </a:lnSpc>
                        <a:spcAft>
                          <a:spcPts val="800"/>
                        </a:spcAft>
                      </a:pPr>
                      <a:r>
                        <a:rPr lang="el-GR" sz="1100" b="1" dirty="0">
                          <a:solidFill>
                            <a:srgbClr val="000000"/>
                          </a:solidFill>
                          <a:effectLst/>
                          <a:latin typeface="Calibri" panose="020F0502020204030204" pitchFamily="34" charset="0"/>
                          <a:ea typeface="Times New Roman"/>
                          <a:cs typeface="Times New Roman"/>
                        </a:rPr>
                        <a:t>Μετοχές</a:t>
                      </a:r>
                    </a:p>
                  </a:txBody>
                  <a:tcPr marL="51345" marR="51345" marT="0" marB="0" anchor="ctr"/>
                </a:tc>
                <a:tc>
                  <a:txBody>
                    <a:bodyPr/>
                    <a:lstStyle/>
                    <a:p>
                      <a:pPr algn="just">
                        <a:lnSpc>
                          <a:spcPts val="1400"/>
                        </a:lnSpc>
                        <a:spcAft>
                          <a:spcPts val="800"/>
                        </a:spcAft>
                      </a:pPr>
                      <a:r>
                        <a:rPr lang="el-GR" sz="1100" dirty="0">
                          <a:effectLst/>
                          <a:latin typeface="Calibri" panose="020F0502020204030204" pitchFamily="34" charset="0"/>
                        </a:rPr>
                        <a:t>Όλες οι κοινές, ονομαστικές μετά ψήφου, άυλες μετοχές της Εταιρείας</a:t>
                      </a:r>
                    </a:p>
                  </a:txBody>
                  <a:tcPr marL="51345" marR="51345" marT="0" marB="0" anchor="ctr"/>
                </a:tc>
                <a:extLst>
                  <a:ext uri="{0D108BD9-81ED-4DB2-BD59-A6C34878D82A}">
                    <a16:rowId xmlns:a16="http://schemas.microsoft.com/office/drawing/2014/main" val="956192467"/>
                  </a:ext>
                </a:extLst>
              </a:tr>
              <a:tr h="220229">
                <a:tc>
                  <a:txBody>
                    <a:bodyPr/>
                    <a:lstStyle/>
                    <a:p>
                      <a:pPr algn="just">
                        <a:lnSpc>
                          <a:spcPts val="1400"/>
                        </a:lnSpc>
                        <a:spcAft>
                          <a:spcPts val="800"/>
                        </a:spcAft>
                      </a:pPr>
                      <a:r>
                        <a:rPr lang="el-GR" sz="1100" b="1" dirty="0">
                          <a:effectLst/>
                          <a:latin typeface="Calibri" panose="020F0502020204030204" pitchFamily="34" charset="0"/>
                        </a:rPr>
                        <a:t>Προτείνων</a:t>
                      </a:r>
                      <a:endParaRPr lang="el-GR" sz="1100" b="1" dirty="0">
                        <a:solidFill>
                          <a:srgbClr val="000000"/>
                        </a:solidFill>
                        <a:effectLst/>
                        <a:latin typeface="Calibri" panose="020F0502020204030204" pitchFamily="34" charset="0"/>
                        <a:ea typeface="Times New Roman"/>
                        <a:cs typeface="Times New Roman"/>
                      </a:endParaRPr>
                    </a:p>
                  </a:txBody>
                  <a:tcPr marL="51345" marR="51345" marT="0" marB="0" anchor="ctr"/>
                </a:tc>
                <a:tc>
                  <a:txBody>
                    <a:bodyPr/>
                    <a:lstStyle/>
                    <a:p>
                      <a:pPr algn="just">
                        <a:lnSpc>
                          <a:spcPts val="1400"/>
                        </a:lnSpc>
                        <a:spcAft>
                          <a:spcPts val="800"/>
                        </a:spcAft>
                      </a:pPr>
                      <a:r>
                        <a:rPr lang="en-US" sz="1100" dirty="0">
                          <a:effectLst/>
                          <a:latin typeface="Calibri" panose="020F0502020204030204" pitchFamily="34" charset="0"/>
                        </a:rPr>
                        <a:t>ANDROMEDA SEAFOOD S.L. </a:t>
                      </a:r>
                      <a:endParaRPr lang="en-US" sz="1100" dirty="0">
                        <a:solidFill>
                          <a:srgbClr val="000000"/>
                        </a:solidFill>
                        <a:effectLst/>
                        <a:latin typeface="Calibri" panose="020F0502020204030204" pitchFamily="34" charset="0"/>
                        <a:ea typeface="Times New Roman"/>
                        <a:cs typeface="Times New Roman"/>
                      </a:endParaRPr>
                    </a:p>
                  </a:txBody>
                  <a:tcPr marL="51345" marR="51345" marT="0" marB="0" anchor="ctr"/>
                </a:tc>
                <a:extLst>
                  <a:ext uri="{0D108BD9-81ED-4DB2-BD59-A6C34878D82A}">
                    <a16:rowId xmlns:a16="http://schemas.microsoft.com/office/drawing/2014/main" val="2042488945"/>
                  </a:ext>
                </a:extLst>
              </a:tr>
              <a:tr h="220229">
                <a:tc>
                  <a:txBody>
                    <a:bodyPr/>
                    <a:lstStyle/>
                    <a:p>
                      <a:pPr marL="0" marR="0" lvl="0" indent="0" algn="just" defTabSz="457200" rtl="0" eaLnBrk="1" fontAlgn="auto" latinLnBrk="0" hangingPunct="1">
                        <a:lnSpc>
                          <a:spcPts val="1400"/>
                        </a:lnSpc>
                        <a:spcBef>
                          <a:spcPts val="0"/>
                        </a:spcBef>
                        <a:spcAft>
                          <a:spcPts val="800"/>
                        </a:spcAft>
                        <a:buClrTx/>
                        <a:buSzTx/>
                        <a:buFontTx/>
                        <a:buNone/>
                        <a:tabLst/>
                        <a:defRPr/>
                      </a:pPr>
                      <a:r>
                        <a:rPr lang="el-GR" sz="1100" b="1" dirty="0">
                          <a:effectLst/>
                          <a:latin typeface="Calibri" panose="020F0502020204030204" pitchFamily="34" charset="0"/>
                        </a:rPr>
                        <a:t>Χρηματοοικονομικός Σύμβουλος ή Σύμβουλος</a:t>
                      </a:r>
                      <a:endParaRPr lang="el-GR" sz="1100" b="1" dirty="0">
                        <a:solidFill>
                          <a:srgbClr val="000000"/>
                        </a:solidFill>
                        <a:effectLst/>
                        <a:latin typeface="Calibri" panose="020F0502020204030204" pitchFamily="34" charset="0"/>
                        <a:ea typeface="Times New Roman"/>
                        <a:cs typeface="Times New Roman"/>
                      </a:endParaRPr>
                    </a:p>
                  </a:txBody>
                  <a:tcPr marL="51345" marR="51345" marT="0" marB="0" anchor="ctr"/>
                </a:tc>
                <a:tc>
                  <a:txBody>
                    <a:bodyPr/>
                    <a:lstStyle/>
                    <a:p>
                      <a:pPr algn="just">
                        <a:lnSpc>
                          <a:spcPts val="1400"/>
                        </a:lnSpc>
                        <a:spcAft>
                          <a:spcPts val="800"/>
                        </a:spcAft>
                      </a:pPr>
                      <a:r>
                        <a:rPr lang="el-GR" sz="1100" dirty="0">
                          <a:solidFill>
                            <a:srgbClr val="000000"/>
                          </a:solidFill>
                          <a:effectLst/>
                          <a:latin typeface="Calibri" panose="020F0502020204030204" pitchFamily="34" charset="0"/>
                          <a:ea typeface="Times New Roman"/>
                          <a:cs typeface="Times New Roman"/>
                        </a:rPr>
                        <a:t>Euroxx Χρηματιστηριακή Α.Ε.Π.Ε.Υ. </a:t>
                      </a:r>
                    </a:p>
                  </a:txBody>
                  <a:tcPr marL="51345" marR="51345" marT="0" marB="0" anchor="ctr"/>
                </a:tc>
                <a:extLst>
                  <a:ext uri="{0D108BD9-81ED-4DB2-BD59-A6C34878D82A}">
                    <a16:rowId xmlns:a16="http://schemas.microsoft.com/office/drawing/2014/main" val="1865794852"/>
                  </a:ext>
                </a:extLst>
              </a:tr>
            </a:tbl>
          </a:graphicData>
        </a:graphic>
      </p:graphicFrame>
      <p:pic>
        <p:nvPicPr>
          <p:cNvPr id="8" name="Picture 7" descr="euroxx_logo_gr">
            <a:extLst>
              <a:ext uri="{FF2B5EF4-FFF2-40B4-BE49-F238E27FC236}">
                <a16:creationId xmlns:a16="http://schemas.microsoft.com/office/drawing/2014/main" id="{EE6C0CE5-A4EB-4967-A067-09647A41D5F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0465" y="6039818"/>
            <a:ext cx="1072342" cy="726743"/>
          </a:xfrm>
          <a:prstGeom prst="rect">
            <a:avLst/>
          </a:prstGeom>
          <a:noFill/>
          <a:ln>
            <a:noFill/>
          </a:ln>
        </p:spPr>
      </p:pic>
    </p:spTree>
    <p:extLst>
      <p:ext uri="{BB962C8B-B14F-4D97-AF65-F5344CB8AC3E}">
        <p14:creationId xmlns:p14="http://schemas.microsoft.com/office/powerpoint/2010/main" val="2988307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B5F29902-66E3-4836-A0CE-53A36DE14AEE}"/>
              </a:ext>
            </a:extLst>
          </p:cNvPr>
          <p:cNvSpPr>
            <a:spLocks noGrp="1"/>
          </p:cNvSpPr>
          <p:nvPr>
            <p:ph type="body" sz="quarter" idx="15"/>
          </p:nvPr>
        </p:nvSpPr>
        <p:spPr/>
        <p:txBody>
          <a:bodyPr/>
          <a:lstStyle/>
          <a:p>
            <a:r>
              <a:rPr lang="en-US" dirty="0"/>
              <a:t>01</a:t>
            </a:r>
            <a:endParaRPr lang="el-GR" dirty="0"/>
          </a:p>
        </p:txBody>
      </p:sp>
      <p:pic>
        <p:nvPicPr>
          <p:cNvPr id="6" name="Picture 5" descr="A close up of a logo&#10;&#10;Description automatically generated">
            <a:extLst>
              <a:ext uri="{FF2B5EF4-FFF2-40B4-BE49-F238E27FC236}">
                <a16:creationId xmlns:a16="http://schemas.microsoft.com/office/drawing/2014/main" id="{8A0708E5-6D60-47C2-ADD7-8D42519B81BC}"/>
              </a:ext>
            </a:extLst>
          </p:cNvPr>
          <p:cNvPicPr>
            <a:picLocks noChangeAspect="1"/>
          </p:cNvPicPr>
          <p:nvPr/>
        </p:nvPicPr>
        <p:blipFill>
          <a:blip r:embed="rId2"/>
          <a:stretch>
            <a:fillRect/>
          </a:stretch>
        </p:blipFill>
        <p:spPr>
          <a:xfrm>
            <a:off x="3841709" y="332339"/>
            <a:ext cx="1183259" cy="896318"/>
          </a:xfrm>
          <a:prstGeom prst="rect">
            <a:avLst/>
          </a:prstGeom>
        </p:spPr>
      </p:pic>
      <p:sp>
        <p:nvSpPr>
          <p:cNvPr id="7" name="Title 7">
            <a:extLst>
              <a:ext uri="{FF2B5EF4-FFF2-40B4-BE49-F238E27FC236}">
                <a16:creationId xmlns:a16="http://schemas.microsoft.com/office/drawing/2014/main" id="{D6107034-B669-4F66-B4A0-0829FF897B5A}"/>
              </a:ext>
            </a:extLst>
          </p:cNvPr>
          <p:cNvSpPr>
            <a:spLocks noGrp="1"/>
          </p:cNvSpPr>
          <p:nvPr>
            <p:ph type="body" sz="quarter" idx="13"/>
          </p:nvPr>
        </p:nvSpPr>
        <p:spPr>
          <a:xfrm>
            <a:off x="4221163" y="1782763"/>
            <a:ext cx="4052887" cy="954087"/>
          </a:xfrm>
        </p:spPr>
        <p:txBody>
          <a:bodyPr/>
          <a:lstStyle/>
          <a:p>
            <a:r>
              <a:rPr lang="el-GR" sz="2200" cap="none" dirty="0"/>
              <a:t>Εισαγωγή</a:t>
            </a:r>
            <a:endParaRPr lang="en-GB" sz="2200" cap="none" dirty="0"/>
          </a:p>
        </p:txBody>
      </p:sp>
      <p:sp>
        <p:nvSpPr>
          <p:cNvPr id="8" name="Slide Number Placeholder 1">
            <a:extLst>
              <a:ext uri="{FF2B5EF4-FFF2-40B4-BE49-F238E27FC236}">
                <a16:creationId xmlns:a16="http://schemas.microsoft.com/office/drawing/2014/main" id="{F3455970-033C-407F-AEBC-A2314A72FED5}"/>
              </a:ext>
            </a:extLst>
          </p:cNvPr>
          <p:cNvSpPr>
            <a:spLocks noGrp="1"/>
          </p:cNvSpPr>
          <p:nvPr>
            <p:ph type="sldNum" sz="quarter" idx="12"/>
          </p:nvPr>
        </p:nvSpPr>
        <p:spPr>
          <a:xfrm>
            <a:off x="4242901" y="6390642"/>
            <a:ext cx="190438" cy="268169"/>
          </a:xfrm>
        </p:spPr>
        <p:txBody>
          <a:bodyPr/>
          <a:lstStyle/>
          <a:p>
            <a:pPr algn="ctr"/>
            <a:fld id="{62CEE064-A4C2-1743-AC6A-9763DDA675DB}" type="slidenum">
              <a:rPr lang="en-US" b="0" smtClean="0">
                <a:solidFill>
                  <a:srgbClr val="558ED5"/>
                </a:solidFill>
              </a:rPr>
              <a:pPr algn="ctr"/>
              <a:t>4</a:t>
            </a:fld>
            <a:endParaRPr lang="en-US" b="0" dirty="0">
              <a:solidFill>
                <a:srgbClr val="558ED5"/>
              </a:solidFill>
            </a:endParaRPr>
          </a:p>
        </p:txBody>
      </p:sp>
      <p:pic>
        <p:nvPicPr>
          <p:cNvPr id="10" name="Picture 9" descr="euroxx_logo_gr">
            <a:extLst>
              <a:ext uri="{FF2B5EF4-FFF2-40B4-BE49-F238E27FC236}">
                <a16:creationId xmlns:a16="http://schemas.microsoft.com/office/drawing/2014/main" id="{46056F11-B62B-48DE-9C4D-3F600C00A0A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01949" y="332339"/>
            <a:ext cx="1302202" cy="896318"/>
          </a:xfrm>
          <a:prstGeom prst="rect">
            <a:avLst/>
          </a:prstGeom>
          <a:noFill/>
          <a:ln>
            <a:noFill/>
          </a:ln>
        </p:spPr>
      </p:pic>
    </p:spTree>
    <p:extLst>
      <p:ext uri="{BB962C8B-B14F-4D97-AF65-F5344CB8AC3E}">
        <p14:creationId xmlns:p14="http://schemas.microsoft.com/office/powerpoint/2010/main" val="2655991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ABBB87C-0FCF-4AF3-9B1C-0091232A28F7}"/>
              </a:ext>
            </a:extLst>
          </p:cNvPr>
          <p:cNvSpPr>
            <a:spLocks noGrp="1"/>
          </p:cNvSpPr>
          <p:nvPr>
            <p:ph type="body" sz="quarter" idx="13"/>
          </p:nvPr>
        </p:nvSpPr>
        <p:spPr>
          <a:xfrm>
            <a:off x="241160" y="303213"/>
            <a:ext cx="8714352" cy="753329"/>
          </a:xfrm>
        </p:spPr>
        <p:txBody>
          <a:bodyPr anchor="ctr" anchorCtr="0"/>
          <a:lstStyle/>
          <a:p>
            <a:pPr algn="just"/>
            <a:r>
              <a:rPr lang="el-GR" sz="1400" dirty="0"/>
              <a:t>Εισαγωγικές Δηλώσεις (1/2)</a:t>
            </a:r>
            <a:endParaRPr lang="en-GB" sz="1400" dirty="0"/>
          </a:p>
        </p:txBody>
      </p:sp>
      <p:sp>
        <p:nvSpPr>
          <p:cNvPr id="7" name="2 - Θέση περιεχομένου"/>
          <p:cNvSpPr txBox="1">
            <a:spLocks/>
          </p:cNvSpPr>
          <p:nvPr/>
        </p:nvSpPr>
        <p:spPr>
          <a:xfrm>
            <a:off x="4640400" y="1183384"/>
            <a:ext cx="4315112" cy="4351005"/>
          </a:xfrm>
          <a:prstGeom prst="rect">
            <a:avLst/>
          </a:prstGeom>
        </p:spPr>
        <p:txBody>
          <a:bodyPr/>
          <a:lstStyle/>
          <a:p>
            <a:pPr algn="just"/>
            <a:endParaRPr lang="en-US" sz="1100" dirty="0">
              <a:solidFill>
                <a:schemeClr val="bg2">
                  <a:lumMod val="10000"/>
                </a:schemeClr>
              </a:solidFill>
            </a:endParaRPr>
          </a:p>
          <a:p>
            <a:pPr algn="just"/>
            <a:endParaRPr lang="en-US" sz="1100" dirty="0">
              <a:solidFill>
                <a:schemeClr val="bg2">
                  <a:lumMod val="10000"/>
                </a:schemeClr>
              </a:solidFill>
            </a:endParaRPr>
          </a:p>
          <a:p>
            <a:pPr algn="just"/>
            <a:endParaRPr lang="el-GR" sz="1100" b="1" dirty="0">
              <a:solidFill>
                <a:srgbClr val="469C35"/>
              </a:solidFill>
            </a:endParaRPr>
          </a:p>
        </p:txBody>
      </p:sp>
      <p:sp>
        <p:nvSpPr>
          <p:cNvPr id="9" name="Slide Number Placeholder 1">
            <a:extLst>
              <a:ext uri="{FF2B5EF4-FFF2-40B4-BE49-F238E27FC236}">
                <a16:creationId xmlns:a16="http://schemas.microsoft.com/office/drawing/2014/main" id="{EF7ED015-8780-4D8A-8B4C-41619AE12891}"/>
              </a:ext>
            </a:extLst>
          </p:cNvPr>
          <p:cNvSpPr txBox="1">
            <a:spLocks/>
          </p:cNvSpPr>
          <p:nvPr/>
        </p:nvSpPr>
        <p:spPr>
          <a:xfrm>
            <a:off x="4242901" y="6390642"/>
            <a:ext cx="190438" cy="268169"/>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chemeClr val="bg2">
                    <a:lumMod val="1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62CEE064-A4C2-1743-AC6A-9763DDA675DB}" type="slidenum">
              <a:rPr lang="en-US" sz="900" smtClean="0">
                <a:solidFill>
                  <a:srgbClr val="558ED5"/>
                </a:solidFill>
              </a:rPr>
              <a:pPr algn="ctr"/>
              <a:t>5</a:t>
            </a:fld>
            <a:endParaRPr lang="en-US" sz="900" dirty="0">
              <a:solidFill>
                <a:srgbClr val="558ED5"/>
              </a:solidFill>
            </a:endParaRPr>
          </a:p>
        </p:txBody>
      </p:sp>
      <p:pic>
        <p:nvPicPr>
          <p:cNvPr id="8" name="Picture 7" descr="euroxx_logo_gr">
            <a:extLst>
              <a:ext uri="{FF2B5EF4-FFF2-40B4-BE49-F238E27FC236}">
                <a16:creationId xmlns:a16="http://schemas.microsoft.com/office/drawing/2014/main" id="{6418EB43-9AFA-4F85-B8B5-BACC664E724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0465" y="6039818"/>
            <a:ext cx="1072342" cy="726743"/>
          </a:xfrm>
          <a:prstGeom prst="rect">
            <a:avLst/>
          </a:prstGeom>
          <a:noFill/>
          <a:ln>
            <a:noFill/>
          </a:ln>
        </p:spPr>
      </p:pic>
      <p:graphicFrame>
        <p:nvGraphicFramePr>
          <p:cNvPr id="5" name="Table 5">
            <a:extLst>
              <a:ext uri="{FF2B5EF4-FFF2-40B4-BE49-F238E27FC236}">
                <a16:creationId xmlns:a16="http://schemas.microsoft.com/office/drawing/2014/main" id="{D62EB956-0671-4468-9DA9-2D382E7E169D}"/>
              </a:ext>
            </a:extLst>
          </p:cNvPr>
          <p:cNvGraphicFramePr>
            <a:graphicFrameLocks noGrp="1"/>
          </p:cNvGraphicFramePr>
          <p:nvPr>
            <p:extLst>
              <p:ext uri="{D42A27DB-BD31-4B8C-83A1-F6EECF244321}">
                <p14:modId xmlns:p14="http://schemas.microsoft.com/office/powerpoint/2010/main" val="3400670862"/>
              </p:ext>
            </p:extLst>
          </p:nvPr>
        </p:nvGraphicFramePr>
        <p:xfrm>
          <a:off x="241159" y="1140098"/>
          <a:ext cx="8013380" cy="5257800"/>
        </p:xfrm>
        <a:graphic>
          <a:graphicData uri="http://schemas.openxmlformats.org/drawingml/2006/table">
            <a:tbl>
              <a:tblPr firstRow="1" bandRow="1">
                <a:tableStyleId>{2D5ABB26-0587-4C30-8999-92F81FD0307C}</a:tableStyleId>
              </a:tblPr>
              <a:tblGrid>
                <a:gridCol w="4006690">
                  <a:extLst>
                    <a:ext uri="{9D8B030D-6E8A-4147-A177-3AD203B41FA5}">
                      <a16:colId xmlns:a16="http://schemas.microsoft.com/office/drawing/2014/main" val="2591896681"/>
                    </a:ext>
                  </a:extLst>
                </a:gridCol>
                <a:gridCol w="4006690">
                  <a:extLst>
                    <a:ext uri="{9D8B030D-6E8A-4147-A177-3AD203B41FA5}">
                      <a16:colId xmlns:a16="http://schemas.microsoft.com/office/drawing/2014/main" val="2192138738"/>
                    </a:ext>
                  </a:extLst>
                </a:gridCol>
              </a:tblGrid>
              <a:tr h="4836751">
                <a:tc>
                  <a:txBody>
                    <a:bodyPr/>
                    <a:lstStyle/>
                    <a:p>
                      <a:pPr algn="just">
                        <a:spcBef>
                          <a:spcPts val="600"/>
                        </a:spcBef>
                      </a:pPr>
                      <a:r>
                        <a:rPr lang="el-GR" sz="1100" dirty="0">
                          <a:latin typeface="Calibri" panose="020F0502020204030204" pitchFamily="34" charset="0"/>
                        </a:rPr>
                        <a:t>Κατόπιν σχετικής εντολής που μας δόθηκε από το Διοικητικό Συμβούλιο του Προτείνοντος, προβήκαμε στην αποτίμηση των μετοχών της Εταιρείας στο πλαίσιο επικείμενης Προαιρετική Δημόσιας Πρότασης, που προβλέπεται να υποβληθεί από τον Προτείνοντα.</a:t>
                      </a:r>
                    </a:p>
                    <a:p>
                      <a:pPr algn="just">
                        <a:spcBef>
                          <a:spcPts val="600"/>
                        </a:spcBef>
                      </a:pPr>
                      <a:r>
                        <a:rPr lang="el-GR" sz="1100" dirty="0">
                          <a:latin typeface="Calibri" panose="020F0502020204030204" pitchFamily="34" charset="0"/>
                        </a:rPr>
                        <a:t>Στο πλαίσιο της εργασίας αποτίμησης, ο Σύμβουλος επισημαίνει τα ακόλουθα:</a:t>
                      </a:r>
                    </a:p>
                    <a:p>
                      <a:pPr algn="just">
                        <a:spcBef>
                          <a:spcPts val="600"/>
                        </a:spcBef>
                      </a:pPr>
                      <a:r>
                        <a:rPr lang="el-GR" sz="1100" dirty="0">
                          <a:latin typeface="Calibri" panose="020F0502020204030204" pitchFamily="34" charset="0"/>
                        </a:rPr>
                        <a:t>I. Προκειμένου να καταλήξουμε στις απόψεις μας, οι οποίες περιλαμβάνονται στην παρούσα Έκθεση Αποτίμησης, μελετήσαμε τις δημόσια διαθέσιμες επιχειρηματικές και οικονομικές πληροφορίες που σχετίζονται με την Εταιρεία. Επιπλέον, μελετήσαμε πρόσθετες πληροφορίες σχετικά με το πλαίσιο λειτουργίας της Εταιρείας και το επενδυτικό της σχέδιο και πραγματοποιήσαμε συναντήσεις με τα ανώτατα στελέχη αυτής για να συζητήσουμε την παρούσα κατάσταση και τις προοπτικές της Εταιρείας.</a:t>
                      </a:r>
                    </a:p>
                    <a:p>
                      <a:pPr algn="just">
                        <a:spcBef>
                          <a:spcPts val="600"/>
                        </a:spcBef>
                      </a:pPr>
                      <a:r>
                        <a:rPr lang="el-GR" sz="1100" dirty="0">
                          <a:latin typeface="Calibri" panose="020F0502020204030204" pitchFamily="34" charset="0"/>
                        </a:rPr>
                        <a:t>II. Συγκρίναμε την Εταιρεία με ελληνικές και διεθνείς εισηγμένες εταιρείες με παρόμοιες δραστηριότητες και λάβαμε υπόψη μας τους οικονομικούς όρους ορισμένων παρόμοιων συναλλαγών. Λάβαμε, επίσης, υπόψη μας χρηματοοικονομικές μελέτες, οικονομικά κριτήρια και κριτήρια αγοράς, καθώς και άλλες πληροφορίες που κρίναμε σχετικές. Για την αποτίμηση των μετοχών που αποτελούν αντικείμενο της Δημόσιας Πρότασης, χρησιμοποιήσαμε διάφορες επιστημονικές μεθόδους, ενδέχεται, όμως, από τη χρήση άλλων μεθόδων, έναντι αυτών που χρησιμοποιήσαμε, το αποτέλεσμα να διαφέρει.</a:t>
                      </a:r>
                    </a:p>
                    <a:p>
                      <a:pPr algn="just">
                        <a:spcBef>
                          <a:spcPts val="600"/>
                        </a:spcBef>
                      </a:pPr>
                      <a:r>
                        <a:rPr lang="el-GR" sz="1100" dirty="0">
                          <a:latin typeface="Calibri" panose="020F0502020204030204" pitchFamily="34" charset="0"/>
                        </a:rPr>
                        <a:t>III. Η εργασία αποτίμησης εταιρειών/δραστηριοτήτων δε μπορεί να θεωρηθεί ακριβής επιστήμη και τα συμπεράσματα στα οποία η εργασία αυτή καταλήγει είναι, σε πολλές περιπτώσεις, </a:t>
                      </a:r>
                    </a:p>
                  </a:txBody>
                  <a:tcPr/>
                </a:tc>
                <a:tc>
                  <a:txBody>
                    <a:bodyPr/>
                    <a:lstStyle/>
                    <a:p>
                      <a:pPr marL="0" marR="0" lvl="0" indent="0" algn="just" defTabSz="457200" rtl="0" eaLnBrk="1" fontAlgn="auto" latinLnBrk="0" hangingPunct="1">
                        <a:lnSpc>
                          <a:spcPct val="100000"/>
                        </a:lnSpc>
                        <a:spcBef>
                          <a:spcPts val="600"/>
                        </a:spcBef>
                        <a:spcAft>
                          <a:spcPts val="0"/>
                        </a:spcAft>
                        <a:buClrTx/>
                        <a:buSzTx/>
                        <a:buFontTx/>
                        <a:buNone/>
                        <a:tabLst/>
                        <a:defRPr/>
                      </a:pPr>
                      <a:r>
                        <a:rPr kumimoji="0" lang="el-GR" sz="1100" u="none" strike="noStrike" kern="1200" cap="none" spc="0" normalizeH="0" baseline="0" noProof="0" dirty="0">
                          <a:ln>
                            <a:noFill/>
                          </a:ln>
                          <a:effectLst/>
                          <a:uLnTx/>
                          <a:uFillTx/>
                          <a:latin typeface="Calibri" panose="020F0502020204030204" pitchFamily="34" charset="0"/>
                        </a:rPr>
                        <a:t>υποκειμενικά και εξαρτώνται από την κρίση εκείνου που διενεργεί την αποτίμηση. Οι γνωματεύσεις μπορεί να διαφέρουν λόγω των διαφόρων ιδιαιτέρων εκτιμήσεων που πρέπει να γίνουν, ακόμα και αν χρησιμοποιηθούν τα ίδια δεδομένα και οι ίδιες παραδοχές</a:t>
                      </a:r>
                    </a:p>
                    <a:p>
                      <a:pPr marL="0" marR="0" lvl="0" indent="0" algn="just" defTabSz="457200" rtl="0" eaLnBrk="1" fontAlgn="auto" latinLnBrk="0" hangingPunct="1">
                        <a:lnSpc>
                          <a:spcPct val="100000"/>
                        </a:lnSpc>
                        <a:spcBef>
                          <a:spcPts val="600"/>
                        </a:spcBef>
                        <a:spcAft>
                          <a:spcPts val="0"/>
                        </a:spcAft>
                        <a:buClrTx/>
                        <a:buSzTx/>
                        <a:buFontTx/>
                        <a:buNone/>
                        <a:tabLst/>
                        <a:defRPr/>
                      </a:pPr>
                      <a:r>
                        <a:rPr kumimoji="0" lang="el-GR" sz="1100" u="none" strike="noStrike" kern="1200" cap="none" spc="0" normalizeH="0" baseline="0" noProof="0" dirty="0">
                          <a:ln>
                            <a:noFill/>
                          </a:ln>
                          <a:effectLst/>
                          <a:uLnTx/>
                          <a:uFillTx/>
                          <a:latin typeface="Calibri" panose="020F0502020204030204" pitchFamily="34" charset="0"/>
                        </a:rPr>
                        <a:t>Συνεπώς, δεν υπάρχει μία μοναδική μέθοδος για τον προσδιορισμό μίας αδιαμφισβήτητης αξίας, αν και οι κοινώς αποδεκτές μέθοδοι είναι απαραίτητες για τον καθορισμό του εύλογου των συμπερασμάτων.</a:t>
                      </a:r>
                    </a:p>
                    <a:p>
                      <a:pPr marL="0" marR="0" lvl="0" indent="0" algn="just" defTabSz="457200" rtl="0" eaLnBrk="1" fontAlgn="auto" latinLnBrk="0" hangingPunct="1">
                        <a:lnSpc>
                          <a:spcPct val="100000"/>
                        </a:lnSpc>
                        <a:spcBef>
                          <a:spcPts val="600"/>
                        </a:spcBef>
                        <a:spcAft>
                          <a:spcPts val="0"/>
                        </a:spcAft>
                        <a:buClrTx/>
                        <a:buSzTx/>
                        <a:buFontTx/>
                        <a:buNone/>
                        <a:tabLst/>
                        <a:defRPr/>
                      </a:pPr>
                      <a:r>
                        <a:rPr kumimoji="0" lang="el-GR" sz="1100" u="none" strike="noStrike" kern="1200" cap="none" spc="0" normalizeH="0" baseline="0" noProof="0" dirty="0">
                          <a:ln>
                            <a:noFill/>
                          </a:ln>
                          <a:effectLst/>
                          <a:uLnTx/>
                          <a:uFillTx/>
                          <a:latin typeface="Calibri" panose="020F0502020204030204" pitchFamily="34" charset="0"/>
                        </a:rPr>
                        <a:t>IV. Θεωρήσαμε, για τους σκοπούς της Έκθεσης Αποτίμησης, ότι όλες οι πληροφορίες που μας παρασχέθηκαν είναι πλήρεις και ακριβείς ως προς τα ουσιώδη στοιχεία τους και δεν έχουμε προβεί σε ανεξάρτητη επιβεβαίωση των πληροφοριών αυτών. Σε σχέση με ιστορικές, επιχειρηματικές, και οικονομικές πληροφορίες που μας χορηγήθηκαν, θεωρήσαμε ότι οι πληροφορίες αυτές έχουν συγκεντρωθεί κατά εύλογο τρόπο σύμφωνα με αδιαλείπτως εφαρμοζόμενα πρότυπα και απεικονίζουν με ακρίβεια την πραγματική επιχειρηματική και οικονομική θέση της Εταιρείας κατά την ημερομηνία στην οποία αναφέρονται. Σχετικά με πληροφορίες που αναφέρονται στο μέλλον, θεωρήσαμε ότι αυτές έχουν συγκεντρωθεί κατά εύλογο τρόπο επί τη βάσει των καλύτερων διαθεσίμων εκτιμήσεων και κρίσεων της παρούσας διοίκησης της Εταιρείας κατά τη σημερινή ημερομηνία ως προς τη μελλοντική απόδοση της Εταιρείας.</a:t>
                      </a:r>
                    </a:p>
                    <a:p>
                      <a:pPr marL="0" marR="0" lvl="0" indent="0" algn="just" defTabSz="457200" rtl="0" eaLnBrk="1" fontAlgn="auto" latinLnBrk="0" hangingPunct="1">
                        <a:lnSpc>
                          <a:spcPct val="100000"/>
                        </a:lnSpc>
                        <a:spcBef>
                          <a:spcPts val="600"/>
                        </a:spcBef>
                        <a:spcAft>
                          <a:spcPts val="0"/>
                        </a:spcAft>
                        <a:buClrTx/>
                        <a:buSzTx/>
                        <a:buFontTx/>
                        <a:buNone/>
                        <a:tabLst/>
                        <a:defRPr/>
                      </a:pPr>
                      <a:r>
                        <a:rPr kumimoji="0" lang="el-GR" sz="1100" u="none" strike="noStrike" kern="1200" cap="none" spc="0" normalizeH="0" baseline="0" noProof="0" dirty="0">
                          <a:ln>
                            <a:noFill/>
                          </a:ln>
                          <a:effectLst/>
                          <a:uLnTx/>
                          <a:uFillTx/>
                          <a:latin typeface="Calibri" panose="020F0502020204030204" pitchFamily="34" charset="0"/>
                        </a:rPr>
                        <a:t>V. Δεν έχουμε προβεί σε αποτίμηση ή σε ανεξάρτητη εκτίμηση των διακριτικών περιουσιακών στοιχείων της Εταιρείας, ούτε μας έχουν παρασχεθεί τέτοιες αποτιμήσεις ή εκτιμήσεις από τη διοίκηση της Εταιρείας. </a:t>
                      </a:r>
                      <a:endParaRPr lang="el-GR" sz="1100" dirty="0">
                        <a:latin typeface="Calibri" panose="020F0502020204030204" pitchFamily="34" charset="0"/>
                      </a:endParaRPr>
                    </a:p>
                  </a:txBody>
                  <a:tcPr/>
                </a:tc>
                <a:extLst>
                  <a:ext uri="{0D108BD9-81ED-4DB2-BD59-A6C34878D82A}">
                    <a16:rowId xmlns:a16="http://schemas.microsoft.com/office/drawing/2014/main" val="2414461569"/>
                  </a:ext>
                </a:extLst>
              </a:tr>
            </a:tbl>
          </a:graphicData>
        </a:graphic>
      </p:graphicFrame>
    </p:spTree>
    <p:extLst>
      <p:ext uri="{BB962C8B-B14F-4D97-AF65-F5344CB8AC3E}">
        <p14:creationId xmlns:p14="http://schemas.microsoft.com/office/powerpoint/2010/main" val="611888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ABBB87C-0FCF-4AF3-9B1C-0091232A28F7}"/>
              </a:ext>
            </a:extLst>
          </p:cNvPr>
          <p:cNvSpPr>
            <a:spLocks noGrp="1"/>
          </p:cNvSpPr>
          <p:nvPr>
            <p:ph type="body" sz="quarter" idx="13"/>
          </p:nvPr>
        </p:nvSpPr>
        <p:spPr>
          <a:xfrm>
            <a:off x="241160" y="303213"/>
            <a:ext cx="8714352" cy="753329"/>
          </a:xfrm>
        </p:spPr>
        <p:txBody>
          <a:bodyPr anchor="ctr" anchorCtr="0"/>
          <a:lstStyle/>
          <a:p>
            <a:pPr algn="just"/>
            <a:r>
              <a:rPr lang="el-GR" sz="1400" dirty="0"/>
              <a:t>Εισαγωγικές Δηλώσεις (2/2)</a:t>
            </a:r>
            <a:endParaRPr lang="en-GB" sz="1400" dirty="0"/>
          </a:p>
        </p:txBody>
      </p:sp>
      <p:sp>
        <p:nvSpPr>
          <p:cNvPr id="7" name="2 - Θέση περιεχομένου"/>
          <p:cNvSpPr txBox="1">
            <a:spLocks/>
          </p:cNvSpPr>
          <p:nvPr/>
        </p:nvSpPr>
        <p:spPr>
          <a:xfrm>
            <a:off x="4640400" y="1183384"/>
            <a:ext cx="4315112" cy="4351005"/>
          </a:xfrm>
          <a:prstGeom prst="rect">
            <a:avLst/>
          </a:prstGeom>
        </p:spPr>
        <p:txBody>
          <a:bodyPr/>
          <a:lstStyle/>
          <a:p>
            <a:pPr algn="just"/>
            <a:endParaRPr lang="en-US" sz="1100" dirty="0">
              <a:solidFill>
                <a:schemeClr val="bg2">
                  <a:lumMod val="10000"/>
                </a:schemeClr>
              </a:solidFill>
            </a:endParaRPr>
          </a:p>
          <a:p>
            <a:pPr algn="just"/>
            <a:endParaRPr lang="en-US" sz="1100" dirty="0">
              <a:solidFill>
                <a:schemeClr val="bg2">
                  <a:lumMod val="10000"/>
                </a:schemeClr>
              </a:solidFill>
            </a:endParaRPr>
          </a:p>
          <a:p>
            <a:pPr algn="just"/>
            <a:endParaRPr lang="el-GR" sz="1100" b="1" dirty="0">
              <a:solidFill>
                <a:srgbClr val="469C35"/>
              </a:solidFill>
            </a:endParaRPr>
          </a:p>
        </p:txBody>
      </p:sp>
      <p:sp>
        <p:nvSpPr>
          <p:cNvPr id="9" name="Slide Number Placeholder 1">
            <a:extLst>
              <a:ext uri="{FF2B5EF4-FFF2-40B4-BE49-F238E27FC236}">
                <a16:creationId xmlns:a16="http://schemas.microsoft.com/office/drawing/2014/main" id="{EF7ED015-8780-4D8A-8B4C-41619AE12891}"/>
              </a:ext>
            </a:extLst>
          </p:cNvPr>
          <p:cNvSpPr txBox="1">
            <a:spLocks/>
          </p:cNvSpPr>
          <p:nvPr/>
        </p:nvSpPr>
        <p:spPr>
          <a:xfrm>
            <a:off x="4242901" y="6390642"/>
            <a:ext cx="190438" cy="268169"/>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chemeClr val="bg2">
                    <a:lumMod val="1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62CEE064-A4C2-1743-AC6A-9763DDA675DB}" type="slidenum">
              <a:rPr lang="en-US" sz="900" smtClean="0">
                <a:solidFill>
                  <a:srgbClr val="558ED5"/>
                </a:solidFill>
              </a:rPr>
              <a:pPr algn="ctr"/>
              <a:t>6</a:t>
            </a:fld>
            <a:endParaRPr lang="en-US" sz="900" dirty="0">
              <a:solidFill>
                <a:srgbClr val="558ED5"/>
              </a:solidFill>
            </a:endParaRPr>
          </a:p>
        </p:txBody>
      </p:sp>
      <p:pic>
        <p:nvPicPr>
          <p:cNvPr id="8" name="Picture 7" descr="euroxx_logo_gr">
            <a:extLst>
              <a:ext uri="{FF2B5EF4-FFF2-40B4-BE49-F238E27FC236}">
                <a16:creationId xmlns:a16="http://schemas.microsoft.com/office/drawing/2014/main" id="{6418EB43-9AFA-4F85-B8B5-BACC664E724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0465" y="6039818"/>
            <a:ext cx="1072342" cy="726743"/>
          </a:xfrm>
          <a:prstGeom prst="rect">
            <a:avLst/>
          </a:prstGeom>
          <a:noFill/>
          <a:ln>
            <a:noFill/>
          </a:ln>
        </p:spPr>
      </p:pic>
      <p:graphicFrame>
        <p:nvGraphicFramePr>
          <p:cNvPr id="5" name="Table 5">
            <a:extLst>
              <a:ext uri="{FF2B5EF4-FFF2-40B4-BE49-F238E27FC236}">
                <a16:creationId xmlns:a16="http://schemas.microsoft.com/office/drawing/2014/main" id="{D62EB956-0671-4468-9DA9-2D382E7E169D}"/>
              </a:ext>
            </a:extLst>
          </p:cNvPr>
          <p:cNvGraphicFramePr>
            <a:graphicFrameLocks noGrp="1"/>
          </p:cNvGraphicFramePr>
          <p:nvPr>
            <p:extLst>
              <p:ext uri="{D42A27DB-BD31-4B8C-83A1-F6EECF244321}">
                <p14:modId xmlns:p14="http://schemas.microsoft.com/office/powerpoint/2010/main" val="406871390"/>
              </p:ext>
            </p:extLst>
          </p:nvPr>
        </p:nvGraphicFramePr>
        <p:xfrm>
          <a:off x="241159" y="1140098"/>
          <a:ext cx="8013380" cy="5364480"/>
        </p:xfrm>
        <a:graphic>
          <a:graphicData uri="http://schemas.openxmlformats.org/drawingml/2006/table">
            <a:tbl>
              <a:tblPr firstRow="1" bandRow="1">
                <a:tableStyleId>{2D5ABB26-0587-4C30-8999-92F81FD0307C}</a:tableStyleId>
              </a:tblPr>
              <a:tblGrid>
                <a:gridCol w="4006690">
                  <a:extLst>
                    <a:ext uri="{9D8B030D-6E8A-4147-A177-3AD203B41FA5}">
                      <a16:colId xmlns:a16="http://schemas.microsoft.com/office/drawing/2014/main" val="2591896681"/>
                    </a:ext>
                  </a:extLst>
                </a:gridCol>
                <a:gridCol w="4006690">
                  <a:extLst>
                    <a:ext uri="{9D8B030D-6E8A-4147-A177-3AD203B41FA5}">
                      <a16:colId xmlns:a16="http://schemas.microsoft.com/office/drawing/2014/main" val="2192138738"/>
                    </a:ext>
                  </a:extLst>
                </a:gridCol>
              </a:tblGrid>
              <a:tr h="4836751">
                <a:tc>
                  <a:txBody>
                    <a:bodyPr/>
                    <a:lstStyle/>
                    <a:p>
                      <a:pPr algn="just">
                        <a:spcBef>
                          <a:spcPts val="600"/>
                        </a:spcBef>
                      </a:pPr>
                      <a:r>
                        <a:rPr lang="el-GR" sz="1100" dirty="0">
                          <a:latin typeface="Calibri" panose="020F0502020204030204" pitchFamily="34" charset="0"/>
                        </a:rPr>
                        <a:t>Η παρούσα Έκθεση δεν περιλαμβάνει αποτίμηση ή εκτίμηση οποιαδήποτε περιουσιακού στοιχείου της Εταιρείας και δεν πρέπει να χρησιμοποιηθεί κατά τέτοιο τρόπο. Δεν προχωρήσαμε σε επιτόπια επιθεώρηση περιουσιακών στοιχείων ή εγκαταστάσεων της Εταιρείας στο πλαίσιο της προετοιμασίας της παρούσας. Δεν είχαμε οποιαδήποτε επαφή με συνεργάτες ή συνεργαζόμενες με την Εταιρεία εταιρείες. Δεν έχουμε διενεργήσει οποιανδήποτε οικονομικό ή νομικό έλεγχο της Εταιρείας ή των επιμέρους περιουσιακών στοιχείων της και δεν έχουμε εκτιμήσει τις επιπτώσεις τυχόν εκκρεμοδικιών στην περιουσιακή της κατάσταση. Δεν έχουμε ερευνήσει ούτε αναλαμβάνουμε οποιαδήποτε  ευθύνη σε σχέση με την κυριότητα επί ή με οποιασδήποτε απαίτηση κατά των περιουσιακών στοιχείων της Εταιρείας. Αν και έχουμε, κατά περίπτωση, χρησιμοποιήσει διάφορες υποθέσεις, κρίσεις, και εκτιμήσεις, τις οποίες θεωρούμε εύλογες και δέουσες ενόψει των καταστάσεων, δεν είναι δυνατό να βεβαιωθεί η ακρίβεια ή η δυνατότητα επίτευξης των υποθέσεων, κρίσεων και εκτιμήσεων αυτών. Οι υποθέσεις, εκτιμήσεις και κρίσεις αυτές έχουν συζητηθεί με τη διοίκηση της Εταιρείας πριν τη σύνταξη της παρούσας Έκθεσης.</a:t>
                      </a:r>
                    </a:p>
                    <a:p>
                      <a:pPr algn="just">
                        <a:spcBef>
                          <a:spcPts val="600"/>
                        </a:spcBef>
                      </a:pPr>
                      <a:r>
                        <a:rPr lang="el-GR" sz="1100" dirty="0">
                          <a:latin typeface="Calibri" panose="020F0502020204030204" pitchFamily="34" charset="0"/>
                        </a:rPr>
                        <a:t>VI. Η Έκθεσή μας βασίζεται στις χρηματοοικονομικές, οικονομικές και πολιτικές συνθήκες και στις συνθήκες αγοράς, όπως υφίστανται και μπορούν να εκτιμηθούν κατά την ημερομηνία της παρούσας και δεν εκφράζουμε γνώμη για το αν οι συνθήκες αυτές θα συνεχίσουν να υφίστανται ή για το ποια τυχόν επίδραση θα είχε η αλλαγή των συνθηκών αυτών στις απόψεις που εκφράζονται στην παρούσα. Οι απόψεις που εκφράζονται στην παρούσα τελούν, επίσης, υπό την επιφύλαξη αβεβαιοτήτων που σχετίζονται με σημαντικούς παράγοντες, όπως μελλοντικές εξελίξεις των δημοσιονομικών της χώρας δραστηριότητας της Εταιρείας και εξελίξεις στο εποπτικό και νομοθετικό πλαίσιο. </a:t>
                      </a:r>
                    </a:p>
                  </a:txBody>
                  <a:tcPr/>
                </a:tc>
                <a:tc>
                  <a:txBody>
                    <a:bodyPr/>
                    <a:lstStyle/>
                    <a:p>
                      <a:pPr marL="0" marR="0" lvl="0" indent="0" algn="just" defTabSz="457200" rtl="0" eaLnBrk="1" fontAlgn="auto" latinLnBrk="0" hangingPunct="1">
                        <a:lnSpc>
                          <a:spcPct val="100000"/>
                        </a:lnSpc>
                        <a:spcBef>
                          <a:spcPts val="600"/>
                        </a:spcBef>
                        <a:spcAft>
                          <a:spcPts val="0"/>
                        </a:spcAft>
                        <a:buClrTx/>
                        <a:buSzTx/>
                        <a:buFontTx/>
                        <a:buNone/>
                        <a:tabLst/>
                        <a:defRPr/>
                      </a:pPr>
                      <a:r>
                        <a:rPr kumimoji="0" lang="el-GR" sz="1100" u="none" strike="noStrike" kern="1200" cap="none" spc="0" normalizeH="0" baseline="0" noProof="0" dirty="0">
                          <a:ln>
                            <a:noFill/>
                          </a:ln>
                          <a:effectLst/>
                          <a:uLnTx/>
                          <a:uFillTx/>
                          <a:latin typeface="Calibri" panose="020F0502020204030204" pitchFamily="34" charset="0"/>
                        </a:rPr>
                        <a:t>VII. Δεν παρέχουμε γνώμη σχετικά με την πιθανότητα επίτευξης των παρουσιαζόμενων προβλέψεων, ούτε των βασικών παραδοχών. Ως εκ τούτου, δεν αναλαμβάνουμε καμία ευθύνη σχετικά με την επίτευξη των παρουσιαζόμενων προβλέψεων. Σημειώνεται, ότι η πραγματική αγοραία τιμή μίας εταιρείας είναι πιθανό να διαφέρει από την εκτιμώμενη αγοραία αποτίμησή της. Η απόκλιση μπορεί να προκύψει από διάφορους παράγοντες, όπως οι συνθήκες αγοράς και οι προσδοκίες των συναλλασσόμενων μερών. </a:t>
                      </a:r>
                    </a:p>
                    <a:p>
                      <a:pPr marL="0" marR="0" lvl="0" indent="0" algn="just" defTabSz="457200" rtl="0" eaLnBrk="1" fontAlgn="auto" latinLnBrk="0" hangingPunct="1">
                        <a:lnSpc>
                          <a:spcPct val="100000"/>
                        </a:lnSpc>
                        <a:spcBef>
                          <a:spcPts val="600"/>
                        </a:spcBef>
                        <a:spcAft>
                          <a:spcPts val="0"/>
                        </a:spcAft>
                        <a:buClrTx/>
                        <a:buSzTx/>
                        <a:buFontTx/>
                        <a:buNone/>
                        <a:tabLst/>
                        <a:defRPr/>
                      </a:pPr>
                      <a:r>
                        <a:rPr kumimoji="0" lang="el-GR" sz="1100" u="none" strike="noStrike" kern="1200" cap="none" spc="0" normalizeH="0" baseline="0" noProof="0" dirty="0">
                          <a:ln>
                            <a:noFill/>
                          </a:ln>
                          <a:effectLst/>
                          <a:uLnTx/>
                          <a:uFillTx/>
                          <a:latin typeface="Calibri" panose="020F0502020204030204" pitchFamily="34" charset="0"/>
                        </a:rPr>
                        <a:t>VIII. Η παρούσα Έκθεση Αποτίμησης παρέχεται αποκλειστικά προς το Διοικητικό Συμβούλιο του Προτείνοντος, προκειμένου να υποβληθεί στην Επιτροπή Κεφαλαιαγοράς και να δημοσιοποιηθεί σύμφωνα με το άρθρο 16 του Ν. 3461/2006. Ο Χρηματοοικονομικός Σύμβουλος δεν αναλαμβάνει οποιαδήποτε ευθύνη έναντι οποιουδήποτε, πέρα από αυτές που προκύπτουν από την ιδιότητά του ως Χρηματοοικονομικού Συμβούλου.</a:t>
                      </a:r>
                    </a:p>
                    <a:p>
                      <a:pPr marL="0" marR="0" lvl="0" indent="0" algn="just" defTabSz="457200" rtl="0" eaLnBrk="1" fontAlgn="auto" latinLnBrk="0" hangingPunct="1">
                        <a:lnSpc>
                          <a:spcPct val="100000"/>
                        </a:lnSpc>
                        <a:spcBef>
                          <a:spcPts val="600"/>
                        </a:spcBef>
                        <a:spcAft>
                          <a:spcPts val="0"/>
                        </a:spcAft>
                        <a:buClrTx/>
                        <a:buSzTx/>
                        <a:buFontTx/>
                        <a:buNone/>
                        <a:tabLst/>
                        <a:defRPr/>
                      </a:pPr>
                      <a:r>
                        <a:rPr kumimoji="0" lang="el-GR" sz="1100" u="none" strike="noStrike" kern="1200" cap="none" spc="0" normalizeH="0" baseline="0" noProof="0" dirty="0">
                          <a:ln>
                            <a:noFill/>
                          </a:ln>
                          <a:effectLst/>
                          <a:uLnTx/>
                          <a:uFillTx/>
                          <a:latin typeface="Calibri" panose="020F0502020204030204" pitchFamily="34" charset="0"/>
                        </a:rPr>
                        <a:t>IX. Σημειώνουμε ότι για τη διενέργεια της παρούσας Αποτίμησης μας παρασχέθηκαν από την Εταιρεία όλα τα αναγκαία οικονομικά στοιχεία που ζητήσαμε. Σημειώνουμε, επίσης, ότι δεν έχουμε ούτε είχαμε ποτέ κατά τα τελευταία πέντε (5) έτη καμία επαγγελματική σχέση ή συνεργασία με τον Προτείνοντα ή με τα πρόσωπα που ενεργούν συντονισμένα με αυτόν ή/και με την Εταιρεία και τα συνδεδεμένα με αυτήν πρόσωπα.</a:t>
                      </a:r>
                    </a:p>
                    <a:p>
                      <a:pPr marL="0" marR="0" lvl="0" indent="0" algn="just" defTabSz="457200" rtl="0" eaLnBrk="1" fontAlgn="auto" latinLnBrk="0" hangingPunct="1">
                        <a:lnSpc>
                          <a:spcPct val="100000"/>
                        </a:lnSpc>
                        <a:spcBef>
                          <a:spcPts val="600"/>
                        </a:spcBef>
                        <a:spcAft>
                          <a:spcPts val="0"/>
                        </a:spcAft>
                        <a:buClrTx/>
                        <a:buSzTx/>
                        <a:buFontTx/>
                        <a:buNone/>
                        <a:tabLst/>
                        <a:defRPr/>
                      </a:pPr>
                      <a:endParaRPr lang="el-GR" sz="1100" dirty="0">
                        <a:latin typeface="Calibri" panose="020F0502020204030204" pitchFamily="34" charset="0"/>
                      </a:endParaRPr>
                    </a:p>
                  </a:txBody>
                  <a:tcPr/>
                </a:tc>
                <a:extLst>
                  <a:ext uri="{0D108BD9-81ED-4DB2-BD59-A6C34878D82A}">
                    <a16:rowId xmlns:a16="http://schemas.microsoft.com/office/drawing/2014/main" val="2414461569"/>
                  </a:ext>
                </a:extLst>
              </a:tr>
            </a:tbl>
          </a:graphicData>
        </a:graphic>
      </p:graphicFrame>
    </p:spTree>
    <p:extLst>
      <p:ext uri="{BB962C8B-B14F-4D97-AF65-F5344CB8AC3E}">
        <p14:creationId xmlns:p14="http://schemas.microsoft.com/office/powerpoint/2010/main" val="2094675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B5F29902-66E3-4836-A0CE-53A36DE14AEE}"/>
              </a:ext>
            </a:extLst>
          </p:cNvPr>
          <p:cNvSpPr>
            <a:spLocks noGrp="1"/>
          </p:cNvSpPr>
          <p:nvPr>
            <p:ph type="body" sz="quarter" idx="15"/>
          </p:nvPr>
        </p:nvSpPr>
        <p:spPr/>
        <p:txBody>
          <a:bodyPr/>
          <a:lstStyle/>
          <a:p>
            <a:r>
              <a:rPr lang="en-US" dirty="0"/>
              <a:t>02</a:t>
            </a:r>
            <a:endParaRPr lang="el-GR" dirty="0"/>
          </a:p>
        </p:txBody>
      </p:sp>
      <p:pic>
        <p:nvPicPr>
          <p:cNvPr id="6" name="Picture 5" descr="A close up of a logo&#10;&#10;Description automatically generated">
            <a:extLst>
              <a:ext uri="{FF2B5EF4-FFF2-40B4-BE49-F238E27FC236}">
                <a16:creationId xmlns:a16="http://schemas.microsoft.com/office/drawing/2014/main" id="{8A0708E5-6D60-47C2-ADD7-8D42519B81BC}"/>
              </a:ext>
            </a:extLst>
          </p:cNvPr>
          <p:cNvPicPr>
            <a:picLocks noChangeAspect="1"/>
          </p:cNvPicPr>
          <p:nvPr/>
        </p:nvPicPr>
        <p:blipFill>
          <a:blip r:embed="rId2"/>
          <a:stretch>
            <a:fillRect/>
          </a:stretch>
        </p:blipFill>
        <p:spPr>
          <a:xfrm>
            <a:off x="3841709" y="332339"/>
            <a:ext cx="1183259" cy="896318"/>
          </a:xfrm>
          <a:prstGeom prst="rect">
            <a:avLst/>
          </a:prstGeom>
        </p:spPr>
      </p:pic>
      <p:sp>
        <p:nvSpPr>
          <p:cNvPr id="7" name="Title 7">
            <a:extLst>
              <a:ext uri="{FF2B5EF4-FFF2-40B4-BE49-F238E27FC236}">
                <a16:creationId xmlns:a16="http://schemas.microsoft.com/office/drawing/2014/main" id="{D6107034-B669-4F66-B4A0-0829FF897B5A}"/>
              </a:ext>
            </a:extLst>
          </p:cNvPr>
          <p:cNvSpPr>
            <a:spLocks noGrp="1"/>
          </p:cNvSpPr>
          <p:nvPr>
            <p:ph type="body" sz="quarter" idx="13"/>
          </p:nvPr>
        </p:nvSpPr>
        <p:spPr>
          <a:xfrm>
            <a:off x="4221163" y="1782763"/>
            <a:ext cx="4052887" cy="954087"/>
          </a:xfrm>
        </p:spPr>
        <p:txBody>
          <a:bodyPr/>
          <a:lstStyle/>
          <a:p>
            <a:r>
              <a:rPr lang="el-GR" sz="2200" cap="none" dirty="0">
                <a:latin typeface="Calibri" panose="020F0502020204030204" pitchFamily="34" charset="0"/>
              </a:rPr>
              <a:t>Σύντομη Περιγραφή της Συναλλαγής</a:t>
            </a:r>
            <a:endParaRPr lang="en-GB" sz="2200" cap="none" dirty="0">
              <a:latin typeface="Calibri" panose="020F0502020204030204" pitchFamily="34" charset="0"/>
            </a:endParaRPr>
          </a:p>
        </p:txBody>
      </p:sp>
      <p:sp>
        <p:nvSpPr>
          <p:cNvPr id="8" name="Slide Number Placeholder 1">
            <a:extLst>
              <a:ext uri="{FF2B5EF4-FFF2-40B4-BE49-F238E27FC236}">
                <a16:creationId xmlns:a16="http://schemas.microsoft.com/office/drawing/2014/main" id="{F313692A-9126-4303-A26E-C0E487C1230C}"/>
              </a:ext>
            </a:extLst>
          </p:cNvPr>
          <p:cNvSpPr>
            <a:spLocks noGrp="1"/>
          </p:cNvSpPr>
          <p:nvPr>
            <p:ph type="sldNum" sz="quarter" idx="12"/>
          </p:nvPr>
        </p:nvSpPr>
        <p:spPr>
          <a:xfrm>
            <a:off x="4242901" y="6390642"/>
            <a:ext cx="190438" cy="268169"/>
          </a:xfrm>
        </p:spPr>
        <p:txBody>
          <a:bodyPr/>
          <a:lstStyle/>
          <a:p>
            <a:pPr algn="ctr"/>
            <a:fld id="{62CEE064-A4C2-1743-AC6A-9763DDA675DB}" type="slidenum">
              <a:rPr lang="en-US" b="0" smtClean="0">
                <a:solidFill>
                  <a:srgbClr val="558ED5"/>
                </a:solidFill>
              </a:rPr>
              <a:pPr algn="ctr"/>
              <a:t>7</a:t>
            </a:fld>
            <a:endParaRPr lang="en-US" b="0" dirty="0">
              <a:solidFill>
                <a:srgbClr val="558ED5"/>
              </a:solidFill>
            </a:endParaRPr>
          </a:p>
        </p:txBody>
      </p:sp>
      <p:pic>
        <p:nvPicPr>
          <p:cNvPr id="9" name="Picture 8" descr="euroxx_logo_gr">
            <a:extLst>
              <a:ext uri="{FF2B5EF4-FFF2-40B4-BE49-F238E27FC236}">
                <a16:creationId xmlns:a16="http://schemas.microsoft.com/office/drawing/2014/main" id="{B1B81B7F-0649-491D-B6F5-B9B2C48BD708}"/>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01949" y="332339"/>
            <a:ext cx="1302202" cy="896318"/>
          </a:xfrm>
          <a:prstGeom prst="rect">
            <a:avLst/>
          </a:prstGeom>
          <a:noFill/>
          <a:ln>
            <a:noFill/>
          </a:ln>
        </p:spPr>
      </p:pic>
    </p:spTree>
    <p:extLst>
      <p:ext uri="{BB962C8B-B14F-4D97-AF65-F5344CB8AC3E}">
        <p14:creationId xmlns:p14="http://schemas.microsoft.com/office/powerpoint/2010/main" val="34130013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ABBB87C-0FCF-4AF3-9B1C-0091232A28F7}"/>
              </a:ext>
            </a:extLst>
          </p:cNvPr>
          <p:cNvSpPr>
            <a:spLocks noGrp="1"/>
          </p:cNvSpPr>
          <p:nvPr>
            <p:ph type="body" sz="quarter" idx="13"/>
          </p:nvPr>
        </p:nvSpPr>
        <p:spPr>
          <a:xfrm>
            <a:off x="241160" y="303213"/>
            <a:ext cx="8714352" cy="753329"/>
          </a:xfrm>
        </p:spPr>
        <p:txBody>
          <a:bodyPr anchor="ctr" anchorCtr="0"/>
          <a:lstStyle/>
          <a:p>
            <a:pPr algn="just"/>
            <a:r>
              <a:rPr lang="el-GR" sz="1400" dirty="0"/>
              <a:t>Ιστορικό</a:t>
            </a:r>
            <a:endParaRPr lang="en-GB" sz="1400" dirty="0"/>
          </a:p>
        </p:txBody>
      </p:sp>
      <p:sp>
        <p:nvSpPr>
          <p:cNvPr id="7" name="2 - Θέση περιεχομένου"/>
          <p:cNvSpPr txBox="1">
            <a:spLocks/>
          </p:cNvSpPr>
          <p:nvPr/>
        </p:nvSpPr>
        <p:spPr>
          <a:xfrm>
            <a:off x="4640400" y="1183384"/>
            <a:ext cx="4315112" cy="4351005"/>
          </a:xfrm>
          <a:prstGeom prst="rect">
            <a:avLst/>
          </a:prstGeom>
        </p:spPr>
        <p:txBody>
          <a:bodyPr/>
          <a:lstStyle/>
          <a:p>
            <a:pPr algn="just"/>
            <a:endParaRPr lang="en-US" sz="1100" dirty="0">
              <a:solidFill>
                <a:schemeClr val="bg2">
                  <a:lumMod val="10000"/>
                </a:schemeClr>
              </a:solidFill>
            </a:endParaRPr>
          </a:p>
          <a:p>
            <a:pPr algn="just"/>
            <a:endParaRPr lang="en-US" sz="1100" dirty="0">
              <a:solidFill>
                <a:schemeClr val="bg2">
                  <a:lumMod val="10000"/>
                </a:schemeClr>
              </a:solidFill>
            </a:endParaRPr>
          </a:p>
          <a:p>
            <a:pPr algn="just"/>
            <a:endParaRPr lang="el-GR" sz="1100" b="1" dirty="0">
              <a:solidFill>
                <a:srgbClr val="469C35"/>
              </a:solidFill>
            </a:endParaRPr>
          </a:p>
        </p:txBody>
      </p:sp>
      <p:sp>
        <p:nvSpPr>
          <p:cNvPr id="9" name="Slide Number Placeholder 1">
            <a:extLst>
              <a:ext uri="{FF2B5EF4-FFF2-40B4-BE49-F238E27FC236}">
                <a16:creationId xmlns:a16="http://schemas.microsoft.com/office/drawing/2014/main" id="{EF7ED015-8780-4D8A-8B4C-41619AE12891}"/>
              </a:ext>
            </a:extLst>
          </p:cNvPr>
          <p:cNvSpPr txBox="1">
            <a:spLocks/>
          </p:cNvSpPr>
          <p:nvPr/>
        </p:nvSpPr>
        <p:spPr>
          <a:xfrm>
            <a:off x="4242901" y="6390642"/>
            <a:ext cx="190438" cy="268169"/>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chemeClr val="bg2">
                    <a:lumMod val="1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62CEE064-A4C2-1743-AC6A-9763DDA675DB}" type="slidenum">
              <a:rPr lang="en-US" sz="900" smtClean="0">
                <a:solidFill>
                  <a:srgbClr val="558ED5"/>
                </a:solidFill>
              </a:rPr>
              <a:pPr algn="ctr"/>
              <a:t>8</a:t>
            </a:fld>
            <a:endParaRPr lang="en-US" sz="900" dirty="0">
              <a:solidFill>
                <a:srgbClr val="558ED5"/>
              </a:solidFill>
            </a:endParaRPr>
          </a:p>
        </p:txBody>
      </p:sp>
      <p:pic>
        <p:nvPicPr>
          <p:cNvPr id="8" name="Picture 7" descr="euroxx_logo_gr">
            <a:extLst>
              <a:ext uri="{FF2B5EF4-FFF2-40B4-BE49-F238E27FC236}">
                <a16:creationId xmlns:a16="http://schemas.microsoft.com/office/drawing/2014/main" id="{6418EB43-9AFA-4F85-B8B5-BACC664E724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0465" y="6039818"/>
            <a:ext cx="1072342" cy="726743"/>
          </a:xfrm>
          <a:prstGeom prst="rect">
            <a:avLst/>
          </a:prstGeom>
          <a:noFill/>
          <a:ln>
            <a:noFill/>
          </a:ln>
        </p:spPr>
      </p:pic>
      <p:graphicFrame>
        <p:nvGraphicFramePr>
          <p:cNvPr id="5" name="Table 5">
            <a:extLst>
              <a:ext uri="{FF2B5EF4-FFF2-40B4-BE49-F238E27FC236}">
                <a16:creationId xmlns:a16="http://schemas.microsoft.com/office/drawing/2014/main" id="{D62EB956-0671-4468-9DA9-2D382E7E169D}"/>
              </a:ext>
            </a:extLst>
          </p:cNvPr>
          <p:cNvGraphicFramePr>
            <a:graphicFrameLocks noGrp="1"/>
          </p:cNvGraphicFramePr>
          <p:nvPr>
            <p:extLst>
              <p:ext uri="{D42A27DB-BD31-4B8C-83A1-F6EECF244321}">
                <p14:modId xmlns:p14="http://schemas.microsoft.com/office/powerpoint/2010/main" val="2279696894"/>
              </p:ext>
            </p:extLst>
          </p:nvPr>
        </p:nvGraphicFramePr>
        <p:xfrm>
          <a:off x="241158" y="1140098"/>
          <a:ext cx="8146383" cy="4836751"/>
        </p:xfrm>
        <a:graphic>
          <a:graphicData uri="http://schemas.openxmlformats.org/drawingml/2006/table">
            <a:tbl>
              <a:tblPr firstRow="1" bandRow="1">
                <a:tableStyleId>{2D5ABB26-0587-4C30-8999-92F81FD0307C}</a:tableStyleId>
              </a:tblPr>
              <a:tblGrid>
                <a:gridCol w="8146383">
                  <a:extLst>
                    <a:ext uri="{9D8B030D-6E8A-4147-A177-3AD203B41FA5}">
                      <a16:colId xmlns:a16="http://schemas.microsoft.com/office/drawing/2014/main" val="2591896681"/>
                    </a:ext>
                  </a:extLst>
                </a:gridCol>
              </a:tblGrid>
              <a:tr h="4836751">
                <a:tc>
                  <a:txBody>
                    <a:bodyPr/>
                    <a:lstStyle/>
                    <a:p>
                      <a:pPr algn="just">
                        <a:spcBef>
                          <a:spcPts val="600"/>
                        </a:spcBef>
                      </a:pPr>
                      <a:r>
                        <a:rPr lang="el-GR" sz="1100" dirty="0">
                          <a:latin typeface="Calibri" panose="020F0502020204030204" pitchFamily="34" charset="0"/>
                        </a:rPr>
                        <a:t>Ήδη όπως μας γνωστοποίησε στις </a:t>
                      </a:r>
                      <a:r>
                        <a:rPr lang="en-US" sz="1100" dirty="0">
                          <a:latin typeface="Calibri" panose="020F0502020204030204" pitchFamily="34" charset="0"/>
                        </a:rPr>
                        <a:t>28.11</a:t>
                      </a:r>
                      <a:r>
                        <a:rPr lang="el-GR" sz="1100" dirty="0">
                          <a:latin typeface="Calibri" panose="020F0502020204030204" pitchFamily="34" charset="0"/>
                        </a:rPr>
                        <a:t>.2019, ο Προτείνων προτίθεται να υποβάλει τη Δημόσια Πρόταση για την οποία και διενεργήθηκε η παρούσα Αποτίμηση, όπως προβλέπεται από τις διατάξεις των παρ. 6 και 7 του άρθρου 9 του Ν. 3461/2006 που προστέθηκαν με την παράγραφο 2 του άρθρου 108 του Ν. 4514/2018.</a:t>
                      </a:r>
                    </a:p>
                    <a:p>
                      <a:pPr algn="just">
                        <a:spcBef>
                          <a:spcPts val="600"/>
                        </a:spcBef>
                      </a:pPr>
                      <a:r>
                        <a:rPr lang="el-GR" sz="1100" dirty="0">
                          <a:latin typeface="Calibri" panose="020F0502020204030204" pitchFamily="34" charset="0"/>
                        </a:rPr>
                        <a:t>Η Δημόσια Πρόταση αφορά στην απόκτηση του συνόλου των μετοχών, τις οποίες δεν κατείχε, άμεσα ή έμμεσα, ο Προτείνων ή/και οποιοδήποτε από τα πρόσωπα που ενεργούν συντονισμένα κατά την ημερομηνία της Δημόσιας Πρότασης, ήτοι 50.037.204   μετοχές, οι οποίες αντιπροσωπεύουν ποσοστό 20,38% του συνολικού καταβεβλημένου μετοχικού κεφαλαίου και των δικαιωμάτων ψήφου της Εταιρείας.</a:t>
                      </a:r>
                    </a:p>
                    <a:p>
                      <a:pPr algn="just">
                        <a:spcBef>
                          <a:spcPts val="600"/>
                        </a:spcBef>
                      </a:pPr>
                      <a:r>
                        <a:rPr lang="el-GR" sz="1100" dirty="0">
                          <a:latin typeface="Calibri" panose="020F0502020204030204" pitchFamily="34" charset="0"/>
                        </a:rPr>
                        <a:t>Σημειώνεται ότι, κατά την ημερομηνία της Δημόσιας Πρότασης, ο Προτείνων κατείχε 195.459.960 μετοχές που αντιστοιχούν σε περίπου 79,62% του συνολικού καταβεβλημένου μετοχικού κεφαλαίου και των δικαιωμάτων ψήφου της Εταιρείας, ενώ ούτε ο Προτείνων ούτε άλλο πρόσωπο που ενεργεί συντονισμένα με τον Προτείνοντα κατείχε, άμεσα ή έμμεσα, άλλες μετοχές ή δικαιώματα ψήφου της Εταιρείας κατά την ανωτέρω ημερομηνία και την ημερομηνία της Δημόσιας Πρότασης.</a:t>
                      </a:r>
                    </a:p>
                  </a:txBody>
                  <a:tcPr/>
                </a:tc>
                <a:extLst>
                  <a:ext uri="{0D108BD9-81ED-4DB2-BD59-A6C34878D82A}">
                    <a16:rowId xmlns:a16="http://schemas.microsoft.com/office/drawing/2014/main" val="2414461569"/>
                  </a:ext>
                </a:extLst>
              </a:tr>
            </a:tbl>
          </a:graphicData>
        </a:graphic>
      </p:graphicFrame>
    </p:spTree>
    <p:extLst>
      <p:ext uri="{BB962C8B-B14F-4D97-AF65-F5344CB8AC3E}">
        <p14:creationId xmlns:p14="http://schemas.microsoft.com/office/powerpoint/2010/main" val="2706670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ABBB87C-0FCF-4AF3-9B1C-0091232A28F7}"/>
              </a:ext>
            </a:extLst>
          </p:cNvPr>
          <p:cNvSpPr>
            <a:spLocks noGrp="1"/>
          </p:cNvSpPr>
          <p:nvPr>
            <p:ph type="body" sz="quarter" idx="13"/>
          </p:nvPr>
        </p:nvSpPr>
        <p:spPr>
          <a:xfrm>
            <a:off x="241160" y="303213"/>
            <a:ext cx="8714352" cy="753329"/>
          </a:xfrm>
        </p:spPr>
        <p:txBody>
          <a:bodyPr anchor="ctr" anchorCtr="0"/>
          <a:lstStyle/>
          <a:p>
            <a:pPr algn="just"/>
            <a:r>
              <a:rPr lang="el-GR" sz="1400" dirty="0"/>
              <a:t>Γενικές Πληροφορίες για την Εταιρεία </a:t>
            </a:r>
            <a:endParaRPr lang="en-GB" sz="1400" dirty="0"/>
          </a:p>
        </p:txBody>
      </p:sp>
      <p:sp>
        <p:nvSpPr>
          <p:cNvPr id="7" name="2 - Θέση περιεχομένου"/>
          <p:cNvSpPr txBox="1">
            <a:spLocks/>
          </p:cNvSpPr>
          <p:nvPr/>
        </p:nvSpPr>
        <p:spPr>
          <a:xfrm>
            <a:off x="4640400" y="1183384"/>
            <a:ext cx="4315112" cy="4351005"/>
          </a:xfrm>
          <a:prstGeom prst="rect">
            <a:avLst/>
          </a:prstGeom>
        </p:spPr>
        <p:txBody>
          <a:bodyPr/>
          <a:lstStyle/>
          <a:p>
            <a:pPr algn="just"/>
            <a:endParaRPr lang="en-US" sz="1100" dirty="0">
              <a:solidFill>
                <a:schemeClr val="bg2">
                  <a:lumMod val="10000"/>
                </a:schemeClr>
              </a:solidFill>
            </a:endParaRPr>
          </a:p>
          <a:p>
            <a:pPr algn="just"/>
            <a:endParaRPr lang="en-US" sz="1100" dirty="0">
              <a:solidFill>
                <a:schemeClr val="bg2">
                  <a:lumMod val="10000"/>
                </a:schemeClr>
              </a:solidFill>
            </a:endParaRPr>
          </a:p>
          <a:p>
            <a:pPr algn="just"/>
            <a:endParaRPr lang="el-GR" sz="1100" b="1" dirty="0">
              <a:solidFill>
                <a:srgbClr val="469C35"/>
              </a:solidFill>
            </a:endParaRPr>
          </a:p>
        </p:txBody>
      </p:sp>
      <p:sp>
        <p:nvSpPr>
          <p:cNvPr id="9" name="Slide Number Placeholder 1">
            <a:extLst>
              <a:ext uri="{FF2B5EF4-FFF2-40B4-BE49-F238E27FC236}">
                <a16:creationId xmlns:a16="http://schemas.microsoft.com/office/drawing/2014/main" id="{EF7ED015-8780-4D8A-8B4C-41619AE12891}"/>
              </a:ext>
            </a:extLst>
          </p:cNvPr>
          <p:cNvSpPr txBox="1">
            <a:spLocks/>
          </p:cNvSpPr>
          <p:nvPr/>
        </p:nvSpPr>
        <p:spPr>
          <a:xfrm>
            <a:off x="4242901" y="6390642"/>
            <a:ext cx="190438" cy="268169"/>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chemeClr val="bg2">
                    <a:lumMod val="10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62CEE064-A4C2-1743-AC6A-9763DDA675DB}" type="slidenum">
              <a:rPr lang="en-US" sz="900" smtClean="0">
                <a:solidFill>
                  <a:srgbClr val="558ED5"/>
                </a:solidFill>
              </a:rPr>
              <a:pPr algn="ctr"/>
              <a:t>9</a:t>
            </a:fld>
            <a:endParaRPr lang="en-US" sz="900" dirty="0">
              <a:solidFill>
                <a:srgbClr val="558ED5"/>
              </a:solidFill>
            </a:endParaRPr>
          </a:p>
        </p:txBody>
      </p:sp>
      <p:pic>
        <p:nvPicPr>
          <p:cNvPr id="8" name="Picture 7" descr="euroxx_logo_gr">
            <a:extLst>
              <a:ext uri="{FF2B5EF4-FFF2-40B4-BE49-F238E27FC236}">
                <a16:creationId xmlns:a16="http://schemas.microsoft.com/office/drawing/2014/main" id="{6418EB43-9AFA-4F85-B8B5-BACC664E724E}"/>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0465" y="6039818"/>
            <a:ext cx="1072342" cy="726743"/>
          </a:xfrm>
          <a:prstGeom prst="rect">
            <a:avLst/>
          </a:prstGeom>
          <a:noFill/>
          <a:ln>
            <a:noFill/>
          </a:ln>
        </p:spPr>
      </p:pic>
      <p:graphicFrame>
        <p:nvGraphicFramePr>
          <p:cNvPr id="5" name="Table 5">
            <a:extLst>
              <a:ext uri="{FF2B5EF4-FFF2-40B4-BE49-F238E27FC236}">
                <a16:creationId xmlns:a16="http://schemas.microsoft.com/office/drawing/2014/main" id="{D62EB956-0671-4468-9DA9-2D382E7E169D}"/>
              </a:ext>
            </a:extLst>
          </p:cNvPr>
          <p:cNvGraphicFramePr>
            <a:graphicFrameLocks noGrp="1"/>
          </p:cNvGraphicFramePr>
          <p:nvPr>
            <p:extLst>
              <p:ext uri="{D42A27DB-BD31-4B8C-83A1-F6EECF244321}">
                <p14:modId xmlns:p14="http://schemas.microsoft.com/office/powerpoint/2010/main" val="1910127369"/>
              </p:ext>
            </p:extLst>
          </p:nvPr>
        </p:nvGraphicFramePr>
        <p:xfrm>
          <a:off x="241159" y="1140098"/>
          <a:ext cx="8013380" cy="10643191"/>
        </p:xfrm>
        <a:graphic>
          <a:graphicData uri="http://schemas.openxmlformats.org/drawingml/2006/table">
            <a:tbl>
              <a:tblPr firstRow="1" bandRow="1">
                <a:tableStyleId>{2D5ABB26-0587-4C30-8999-92F81FD0307C}</a:tableStyleId>
              </a:tblPr>
              <a:tblGrid>
                <a:gridCol w="4006690">
                  <a:extLst>
                    <a:ext uri="{9D8B030D-6E8A-4147-A177-3AD203B41FA5}">
                      <a16:colId xmlns:a16="http://schemas.microsoft.com/office/drawing/2014/main" val="2591896681"/>
                    </a:ext>
                  </a:extLst>
                </a:gridCol>
                <a:gridCol w="4006690">
                  <a:extLst>
                    <a:ext uri="{9D8B030D-6E8A-4147-A177-3AD203B41FA5}">
                      <a16:colId xmlns:a16="http://schemas.microsoft.com/office/drawing/2014/main" val="2192138738"/>
                    </a:ext>
                  </a:extLst>
                </a:gridCol>
              </a:tblGrid>
              <a:tr h="4836751">
                <a:tc>
                  <a:txBody>
                    <a:bodyPr/>
                    <a:lstStyle/>
                    <a:p>
                      <a:pPr algn="just">
                        <a:spcBef>
                          <a:spcPts val="600"/>
                        </a:spcBef>
                      </a:pPr>
                      <a:r>
                        <a:rPr lang="el-GR" sz="1100" dirty="0">
                          <a:latin typeface="Calibri" panose="020F0502020204030204" pitchFamily="34" charset="0"/>
                        </a:rPr>
                        <a:t>Η Εταιρεία «ΙΧΘΥΟΤΡΟΦΕΙΑ ΣΕΛΟΝΤΑ Α.Ε.Γ.Ε.» και διακριτικό τίτλο «ΣΕΛΟΝΤΑ ΑΕ» ιδρύθηκε το 1990 με τη νομική μορφή της ανώνυμης Εταιρείας και την επωνυμία “ΙΧΘΥΟΤΡΟΦΕΙΑ ΣΕΛΟΝΤΑ ΑΝΩΝΥΜΟΣ ΕΤΑΙΡΙΑ ΓΕΩΡΓΙΚΩΝ ΕΚΜΕΤΑΛΛΕΥΣΕΩΝ”. Προέκυψε από τη συγχώνευση των εταιρειών “Ιχθυοτροφεία ΣΕΛΟΝΤΑ Ε.Π.Ε.” και “ΣΕΛΟΝΤΑ Ιχθυοτροφική Ε.Π.Ε.” και την ταυτόχρονη μετατροπή της κάθε μίας από αυτές σε ανώνυμη εταιρεία.</a:t>
                      </a:r>
                    </a:p>
                    <a:p>
                      <a:pPr algn="just">
                        <a:spcBef>
                          <a:spcPts val="600"/>
                        </a:spcBef>
                      </a:pPr>
                      <a:r>
                        <a:rPr lang="el-GR" sz="1100" dirty="0">
                          <a:latin typeface="Calibri" panose="020F0502020204030204" pitchFamily="34" charset="0"/>
                        </a:rPr>
                        <a:t>Αποτελεί τη μητρική εταιρεία του Ομίλου ΣΕΛΟΝΤΑ, ο οποίος έχει ως κεντρικό άξονα των δραστηριοτήτων του την ιχθυοκαλλιέργεια.</a:t>
                      </a:r>
                    </a:p>
                    <a:p>
                      <a:pPr algn="just">
                        <a:spcBef>
                          <a:spcPts val="600"/>
                        </a:spcBef>
                      </a:pPr>
                      <a:r>
                        <a:rPr lang="el-GR" sz="1100" dirty="0">
                          <a:latin typeface="Calibri" panose="020F0502020204030204" pitchFamily="34" charset="0"/>
                        </a:rPr>
                        <a:t>Η Εταιρεία είναι εγγεγραμμένη στο Γενικό Εμπορικό Μητρώο με αριθμό 000769101000 (πρώην ΑΡ.Μ.Α.Ε. 23166/006/Β/90/0001) και έχει την έδρα της στο Μαρούσι, Λεωφόρος </a:t>
                      </a:r>
                      <a:r>
                        <a:rPr lang="el-GR" sz="1100" dirty="0" err="1">
                          <a:latin typeface="Calibri" panose="020F0502020204030204" pitchFamily="34" charset="0"/>
                        </a:rPr>
                        <a:t>Κηφισίας</a:t>
                      </a:r>
                      <a:r>
                        <a:rPr lang="el-GR" sz="1100" dirty="0">
                          <a:latin typeface="Calibri" panose="020F0502020204030204" pitchFamily="34" charset="0"/>
                        </a:rPr>
                        <a:t> 56 &amp; Δελφών, TK 151 25.</a:t>
                      </a:r>
                    </a:p>
                    <a:p>
                      <a:pPr algn="just">
                        <a:spcBef>
                          <a:spcPts val="600"/>
                        </a:spcBef>
                      </a:pPr>
                      <a:r>
                        <a:rPr lang="el-GR" sz="1100" dirty="0">
                          <a:latin typeface="Calibri" panose="020F0502020204030204" pitchFamily="34" charset="0"/>
                        </a:rPr>
                        <a:t>Η διάρκειά της έχει οριστεί σε 50 έτη. </a:t>
                      </a:r>
                    </a:p>
                    <a:p>
                      <a:pPr algn="just">
                        <a:spcBef>
                          <a:spcPts val="600"/>
                        </a:spcBef>
                      </a:pPr>
                      <a:r>
                        <a:rPr lang="el-GR" sz="1100" dirty="0">
                          <a:latin typeface="Calibri" panose="020F0502020204030204" pitchFamily="34" charset="0"/>
                        </a:rPr>
                        <a:t>Η Εταιρεία δραστηριοποιείται στην αναπαραγωγή, εκτροφή και εμπορία μεσογειακών ειδών ιχθυοκαλλιέργειας (κυρίως τσιπούρα, λαβράκι, φαγκρί, </a:t>
                      </a:r>
                      <a:r>
                        <a:rPr lang="el-GR" sz="1100" dirty="0" err="1">
                          <a:latin typeface="Calibri" panose="020F0502020204030204" pitchFamily="34" charset="0"/>
                        </a:rPr>
                        <a:t>κρανιό</a:t>
                      </a:r>
                      <a:r>
                        <a:rPr lang="el-GR" sz="1100" dirty="0">
                          <a:latin typeface="Calibri" panose="020F0502020204030204" pitchFamily="34" charset="0"/>
                        </a:rPr>
                        <a:t>, μυτάκι). Η Εταιρεία μέσω μίας πλήρως καθετοποιημένης διαδικασίας παράγει περίπου 32.000 τόνους ιχθύων σε ετήσια βάση που εξάγονται στο μεγαλύτερο μέρος τους (άνω του 88%) σε 35 χώρες σε όλο τον κόσμο, κυρίως στις χώρες της Ευρώπης και της Β. Αμερικής. </a:t>
                      </a:r>
                    </a:p>
                    <a:p>
                      <a:pPr algn="just">
                        <a:spcBef>
                          <a:spcPts val="600"/>
                        </a:spcBef>
                      </a:pPr>
                      <a:r>
                        <a:rPr lang="el-GR" sz="1100" dirty="0">
                          <a:latin typeface="Calibri" panose="020F0502020204030204" pitchFamily="34" charset="0"/>
                        </a:rPr>
                        <a:t>Στο παραγωγικό δυναμικό του Ομίλου ΣΕΛΟΝΤΑ περιλαμβάνονται:</a:t>
                      </a:r>
                    </a:p>
                    <a:p>
                      <a:pPr marL="171450" indent="-171450" algn="just">
                        <a:spcBef>
                          <a:spcPts val="600"/>
                        </a:spcBef>
                        <a:buFont typeface="Arial" panose="020B0604020202020204" pitchFamily="34" charset="0"/>
                        <a:buChar char="•"/>
                      </a:pPr>
                      <a:r>
                        <a:rPr lang="el-GR" sz="1100" dirty="0">
                          <a:latin typeface="Calibri" panose="020F0502020204030204" pitchFamily="34" charset="0"/>
                        </a:rPr>
                        <a:t>6 ιχθυογεννητικοί σταθμοί στην Ελλάδα με ετήσια δυναμικότητα παραγωγής άνω των 180 εκατ. τεμαχίων γόνου.</a:t>
                      </a:r>
                    </a:p>
                    <a:p>
                      <a:pPr marL="171450" indent="-171450" algn="just">
                        <a:spcBef>
                          <a:spcPts val="600"/>
                        </a:spcBef>
                        <a:buFont typeface="Arial" panose="020B0604020202020204" pitchFamily="34" charset="0"/>
                        <a:buChar char="•"/>
                      </a:pPr>
                      <a:r>
                        <a:rPr lang="el-GR" sz="1100" dirty="0">
                          <a:latin typeface="Calibri" panose="020F0502020204030204" pitchFamily="34" charset="0"/>
                        </a:rPr>
                        <a:t>59 θαλάσσιες μονάδες εκτροφής σε 23 περιοχές στην Ελλάδας. Τα είδη που εκτρέφονται είναι τσιπούρα, λαβράκι καθώς </a:t>
                      </a:r>
                      <a:r>
                        <a:rPr lang="el-GR" sz="1100" dirty="0" err="1">
                          <a:latin typeface="Calibri" panose="020F0502020204030204" pitchFamily="34" charset="0"/>
                        </a:rPr>
                        <a:t>και«νέα</a:t>
                      </a:r>
                      <a:r>
                        <a:rPr lang="el-GR" sz="1100" dirty="0">
                          <a:latin typeface="Calibri" panose="020F0502020204030204" pitchFamily="34" charset="0"/>
                        </a:rPr>
                        <a:t> είδη» στα οποία περιλαμβάνεται ο </a:t>
                      </a:r>
                      <a:r>
                        <a:rPr lang="el-GR" sz="1100" dirty="0" err="1">
                          <a:latin typeface="Calibri" panose="020F0502020204030204" pitchFamily="34" charset="0"/>
                        </a:rPr>
                        <a:t>κρανιός</a:t>
                      </a:r>
                      <a:r>
                        <a:rPr lang="el-GR" sz="1100" dirty="0">
                          <a:latin typeface="Calibri" panose="020F0502020204030204" pitchFamily="34" charset="0"/>
                        </a:rPr>
                        <a:t>, το φαγκρί </a:t>
                      </a:r>
                    </a:p>
                    <a:p>
                      <a:pPr algn="just">
                        <a:spcBef>
                          <a:spcPts val="600"/>
                        </a:spcBef>
                      </a:pPr>
                      <a:r>
                        <a:rPr lang="el-GR" sz="1100" dirty="0">
                          <a:latin typeface="Calibri" panose="020F0502020204030204" pitchFamily="34" charset="0"/>
                        </a:rPr>
                        <a:t>	</a:t>
                      </a:r>
                    </a:p>
                    <a:p>
                      <a:pPr algn="just">
                        <a:spcBef>
                          <a:spcPts val="600"/>
                        </a:spcBef>
                      </a:pPr>
                      <a:endParaRPr lang="el-GR" sz="1100" dirty="0">
                        <a:latin typeface="Calibri" panose="020F0502020204030204" pitchFamily="34" charset="0"/>
                      </a:endParaRPr>
                    </a:p>
                  </a:txBody>
                  <a:tcPr/>
                </a:tc>
                <a:tc>
                  <a:txBody>
                    <a:bodyPr/>
                    <a:lstStyle/>
                    <a:p>
                      <a:pPr marL="182563" marR="0" lvl="0" indent="0" algn="just"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και η </a:t>
                      </a:r>
                      <a:r>
                        <a:rPr kumimoji="0" lang="el-GR" sz="11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χιόνα</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ή μυτάκι. </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10 μονάδες συσκευασίας σε 2 από τις οποίες υπάρχουν μονάδες μεταποίησης για την παραγωγή καθαρισμένων ψαριών και φιλέτου.</a:t>
                      </a:r>
                    </a:p>
                    <a:p>
                      <a:pPr marL="171450" marR="0" lvl="0" indent="-17145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1 κέντρο διανομής/ </a:t>
                      </a:r>
                      <a:r>
                        <a:rPr kumimoji="0" lang="el-GR" sz="11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logistics</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a:t>
                      </a:r>
                    </a:p>
                    <a:p>
                      <a:pPr marL="0" marR="0" lvl="0" indent="0" algn="just" defTabSz="457200" rtl="0" eaLnBrk="1" fontAlgn="auto" latinLnBrk="0" hangingPunct="1">
                        <a:lnSpc>
                          <a:spcPct val="100000"/>
                        </a:lnSpc>
                        <a:spcBef>
                          <a:spcPts val="600"/>
                        </a:spcBef>
                        <a:spcAft>
                          <a:spcPts val="0"/>
                        </a:spcAft>
                        <a:buClrTx/>
                        <a:buSzTx/>
                        <a:buFontTx/>
                        <a:buNone/>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Οι παραγωγικοί τομείς στους οποίους δραστηριοποιείται ο Όμιλος είναι οι ακόλουθοι:</a:t>
                      </a:r>
                    </a:p>
                    <a:p>
                      <a:pPr marL="0" marR="0" lvl="0" indent="0" algn="just" defTabSz="457200" rtl="0" eaLnBrk="1" fontAlgn="auto" latinLnBrk="0" hangingPunct="1">
                        <a:lnSpc>
                          <a:spcPct val="100000"/>
                        </a:lnSpc>
                        <a:spcBef>
                          <a:spcPts val="600"/>
                        </a:spcBef>
                        <a:spcAft>
                          <a:spcPts val="0"/>
                        </a:spcAft>
                        <a:buClrTx/>
                        <a:buSzTx/>
                        <a:buFontTx/>
                        <a:buNone/>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1. O τομέας Ιχθυοκαλλιέργειας με αντικείμενο δραστηριότητας (i) την παραγωγή γόνου που είτε τοποθετείται στις μονάδες εκτροφής του Ομίλου είτε πωλείται σε τρίτους, (</a:t>
                      </a:r>
                      <a:r>
                        <a:rPr kumimoji="0" lang="el-GR" sz="11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ii</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την παραγωγή ιχθύων στις μονάδες εκτροφής στη θάλασσα με τη μέθοδο των πλωτών κλωβών, (</a:t>
                      </a:r>
                      <a:r>
                        <a:rPr kumimoji="0" lang="el-GR" sz="11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iii</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την συσκευασία, (</a:t>
                      </a:r>
                      <a:r>
                        <a:rPr kumimoji="0" lang="el-GR" sz="11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iv</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την επεξεργασία και παραγωγή μεταποιημένων προϊόντων με υψηλή προστιθέμενη άξια – </a:t>
                      </a:r>
                      <a:r>
                        <a:rPr kumimoji="0" lang="el-GR" sz="11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value</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el-GR" sz="11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added</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el-GR" sz="11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products</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και (v) την πώληση του τελικού προϊόντος και την εμπορία των αντίστοιχων ειδών.</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 Ο τομέας Εμπορίας που περιλαμβάνει τις αγορές αγαθών πλην προϊόντων ιχθυοκαλλιέργειας (γόνου και ιχθύων, νωπών αλλά και μεταποιημένων) και τις πωλήσεις </a:t>
                      </a:r>
                      <a:r>
                        <a:rPr kumimoji="0" lang="el-GR" sz="11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ιχθυοτροφών</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υλικών και εμπορευμάτων σε τρίτους.</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3. Ο τομέας της παραγωγής </a:t>
                      </a:r>
                      <a:r>
                        <a:rPr kumimoji="0" lang="el-GR" sz="11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ιχθυοτροφών</a:t>
                      </a: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ο οποίος αφορά τη συνδεδεμένη εταιρεία (θυγατρική έως το Νοέμβριο 2015), ΠΕΡΣΕΑΣ Α.Β.Ε.Ε .</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4. Ο τομέας Υπηρεσιών που περιλαμβάνει την παροχή τεχνικής υποστήριξης, συσκευασίας, εκτροφής και διοικητικών υπηρεσιών σε θέματα διαχείρισης και ανάπτυξης ιχθυοκαλλιεργειών</a:t>
                      </a:r>
                    </a:p>
                    <a:p>
                      <a:pPr marL="0" marR="0" lvl="0" indent="0" algn="just" defTabSz="457200" rtl="0" eaLnBrk="1" fontAlgn="auto" latinLnBrk="0" hangingPunct="1">
                        <a:lnSpc>
                          <a:spcPct val="100000"/>
                        </a:lnSpc>
                        <a:spcBef>
                          <a:spcPts val="600"/>
                        </a:spcBef>
                        <a:spcAft>
                          <a:spcPts val="0"/>
                        </a:spcAft>
                        <a:buClrTx/>
                        <a:buSzTx/>
                        <a:buFontTx/>
                        <a:buNone/>
                        <a:tabLst/>
                        <a:defRPr/>
                      </a:pPr>
                      <a:r>
                        <a:rPr kumimoji="0" lang="el-GR"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Οι μετοχές της Εταιρείας είναι εισηγμένες στο Χ.Α. από το 1994 και  διαπραγματεύονται στην Κύρια Αγορά.</a:t>
                      </a:r>
                    </a:p>
                    <a:p>
                      <a:pPr marL="0" marR="0" lvl="0" indent="0" algn="just" defTabSz="457200" rtl="0" eaLnBrk="1" fontAlgn="auto" latinLnBrk="0" hangingPunct="1">
                        <a:lnSpc>
                          <a:spcPct val="100000"/>
                        </a:lnSpc>
                        <a:spcBef>
                          <a:spcPts val="600"/>
                        </a:spcBef>
                        <a:spcAft>
                          <a:spcPts val="0"/>
                        </a:spcAft>
                        <a:buClrTx/>
                        <a:buSzTx/>
                        <a:buFontTx/>
                        <a:buNone/>
                        <a:tabLst/>
                        <a:defRPr/>
                      </a:pPr>
                      <a:endParaRPr lang="el-GR" dirty="0">
                        <a:latin typeface="Calibri" panose="020F0502020204030204" pitchFamily="34" charset="0"/>
                      </a:endParaRPr>
                    </a:p>
                  </a:txBody>
                  <a:tcPr/>
                </a:tc>
                <a:extLst>
                  <a:ext uri="{0D108BD9-81ED-4DB2-BD59-A6C34878D82A}">
                    <a16:rowId xmlns:a16="http://schemas.microsoft.com/office/drawing/2014/main" val="2414461569"/>
                  </a:ext>
                </a:extLst>
              </a:tr>
              <a:tr h="4836751">
                <a:tc>
                  <a:txBody>
                    <a:bodyPr/>
                    <a:lstStyle/>
                    <a:p>
                      <a:pPr algn="just">
                        <a:spcBef>
                          <a:spcPts val="600"/>
                        </a:spcBef>
                      </a:pPr>
                      <a:endParaRPr lang="el-GR" sz="1100" dirty="0">
                        <a:latin typeface="Calibri" panose="020F0502020204030204" pitchFamily="34" charset="0"/>
                      </a:endParaRPr>
                    </a:p>
                  </a:txBody>
                  <a:tcPr/>
                </a:tc>
                <a:tc>
                  <a:txBody>
                    <a:bodyPr/>
                    <a:lstStyle/>
                    <a:p>
                      <a:pPr marL="0" marR="0" lvl="0" indent="0" algn="just" defTabSz="457200" rtl="0" eaLnBrk="1" fontAlgn="auto" latinLnBrk="0" hangingPunct="1">
                        <a:lnSpc>
                          <a:spcPct val="100000"/>
                        </a:lnSpc>
                        <a:spcBef>
                          <a:spcPts val="600"/>
                        </a:spcBef>
                        <a:spcAft>
                          <a:spcPts val="0"/>
                        </a:spcAft>
                        <a:buClrTx/>
                        <a:buSzTx/>
                        <a:buFontTx/>
                        <a:buNone/>
                        <a:tabLst/>
                        <a:defRPr/>
                      </a:pPr>
                      <a:endParaRPr lang="el-GR" dirty="0">
                        <a:latin typeface="Calibri" panose="020F0502020204030204" pitchFamily="34" charset="0"/>
                      </a:endParaRPr>
                    </a:p>
                  </a:txBody>
                  <a:tcPr/>
                </a:tc>
                <a:extLst>
                  <a:ext uri="{0D108BD9-81ED-4DB2-BD59-A6C34878D82A}">
                    <a16:rowId xmlns:a16="http://schemas.microsoft.com/office/drawing/2014/main" val="1452012602"/>
                  </a:ext>
                </a:extLst>
              </a:tr>
            </a:tbl>
          </a:graphicData>
        </a:graphic>
      </p:graphicFrame>
    </p:spTree>
    <p:extLst>
      <p:ext uri="{BB962C8B-B14F-4D97-AF65-F5344CB8AC3E}">
        <p14:creationId xmlns:p14="http://schemas.microsoft.com/office/powerpoint/2010/main" val="2940037279"/>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34666</TotalTime>
  <Words>3616</Words>
  <Application>Microsoft Office PowerPoint</Application>
  <PresentationFormat>Custom</PresentationFormat>
  <Paragraphs>177</Paragraphs>
  <Slides>19</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Lato Light</vt:lpstr>
      <vt:lpstr>Poppins</vt:lpstr>
      <vt:lpstr>Trebuchet MS</vt:lpstr>
      <vt:lpstr>Wingdings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SELONDA</dc:title>
  <dc:creator>aninios@euroxx.gr</dc:creator>
  <cp:keywords>PPP</cp:keywords>
  <cp:lastModifiedBy>Aristotelis Ninios - Euroxx Securities</cp:lastModifiedBy>
  <cp:revision>1037</cp:revision>
  <cp:lastPrinted>2019-11-19T18:34:23Z</cp:lastPrinted>
  <dcterms:created xsi:type="dcterms:W3CDTF">2019-04-03T10:04:49Z</dcterms:created>
  <dcterms:modified xsi:type="dcterms:W3CDTF">2019-12-16T12:33:18Z</dcterms:modified>
</cp:coreProperties>
</file>